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rawings/drawing2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Default Extension="xlsx" ContentType="application/vnd.openxmlformats-officedocument.spreadsheetml.sheet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300" r:id="rId2"/>
    <p:sldId id="320" r:id="rId3"/>
    <p:sldId id="321" r:id="rId4"/>
    <p:sldId id="322" r:id="rId5"/>
    <p:sldId id="281" r:id="rId6"/>
    <p:sldId id="317" r:id="rId7"/>
    <p:sldId id="318" r:id="rId8"/>
    <p:sldId id="319" r:id="rId9"/>
    <p:sldId id="325" r:id="rId10"/>
    <p:sldId id="326" r:id="rId11"/>
    <p:sldId id="323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Потёмкин Алексей Иванович" initials="ПАИ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FFFCC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4" autoAdjust="0"/>
    <p:restoredTop sz="79121" autoAdjust="0"/>
  </p:normalViewPr>
  <p:slideViewPr>
    <p:cSldViewPr>
      <p:cViewPr>
        <p:scale>
          <a:sx n="80" d="100"/>
          <a:sy n="80" d="100"/>
        </p:scale>
        <p:origin x="-1284" y="276"/>
      </p:cViewPr>
      <p:guideLst>
        <p:guide orient="horz" pos="2160"/>
        <p:guide orient="horz" pos="709"/>
        <p:guide orient="horz" pos="3974"/>
        <p:guide orient="horz" pos="1253"/>
        <p:guide pos="2880"/>
        <p:guide pos="657"/>
        <p:guide pos="514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83" d="100"/>
          <a:sy n="83" d="100"/>
        </p:scale>
        <p:origin x="-1992" y="-7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Office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depthPercent val="100"/>
      <c:rAngAx val="1"/>
    </c:view3D>
    <c:floor>
      <c:spPr>
        <a:solidFill>
          <a:srgbClr val="0F6FC6">
            <a:lumMod val="20000"/>
            <a:lumOff val="80000"/>
          </a:srgbClr>
        </a:solidFill>
      </c:spPr>
    </c:floor>
    <c:sideWall>
      <c:spPr>
        <a:solidFill>
          <a:schemeClr val="accent1">
            <a:lumMod val="20000"/>
            <a:lumOff val="80000"/>
          </a:schemeClr>
        </a:solidFill>
      </c:spPr>
    </c:sideWall>
    <c:backWall>
      <c:spPr>
        <a:solidFill>
          <a:schemeClr val="accent1">
            <a:lumMod val="20000"/>
            <a:lumOff val="80000"/>
          </a:schemeClr>
        </a:solidFill>
      </c:spPr>
    </c:backWall>
    <c:plotArea>
      <c:layout/>
      <c:bar3DChart>
        <c:barDir val="col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cat>
            <c:strRef>
              <c:f>Лист1!$A$2:$A$5</c:f>
              <c:strCache>
                <c:ptCount val="2"/>
                <c:pt idx="0">
                  <c:v>США</c:v>
                </c:pt>
                <c:pt idx="1">
                  <c:v>Россия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70</c:v>
                </c:pt>
                <c:pt idx="1">
                  <c:v>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Столбец1</c:v>
                </c:pt>
              </c:strCache>
            </c:strRef>
          </c:tx>
          <c:cat>
            <c:strRef>
              <c:f>Лист1!$A$2:$A$5</c:f>
              <c:strCache>
                <c:ptCount val="2"/>
                <c:pt idx="0">
                  <c:v>США</c:v>
                </c:pt>
                <c:pt idx="1">
                  <c:v>Россия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Столбец2</c:v>
                </c:pt>
              </c:strCache>
            </c:strRef>
          </c:tx>
          <c:cat>
            <c:strRef>
              <c:f>Лист1!$A$2:$A$5</c:f>
              <c:strCache>
                <c:ptCount val="2"/>
                <c:pt idx="0">
                  <c:v>США</c:v>
                </c:pt>
                <c:pt idx="1">
                  <c:v>Россия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</c:numCache>
            </c:numRef>
          </c:val>
        </c:ser>
        <c:shape val="cone"/>
        <c:axId val="32765824"/>
        <c:axId val="32767360"/>
        <c:axId val="0"/>
      </c:bar3DChart>
      <c:catAx>
        <c:axId val="32765824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843" b="1"/>
            </a:pPr>
            <a:endParaRPr lang="ru-RU"/>
          </a:p>
        </c:txPr>
        <c:crossAx val="32767360"/>
        <c:crosses val="autoZero"/>
        <c:auto val="1"/>
        <c:lblAlgn val="ctr"/>
        <c:lblOffset val="100"/>
      </c:catAx>
      <c:valAx>
        <c:axId val="32767360"/>
        <c:scaling>
          <c:orientation val="minMax"/>
        </c:scaling>
        <c:axPos val="l"/>
        <c:majorGridlines/>
        <c:numFmt formatCode="General" sourceLinked="1"/>
        <c:tickLblPos val="nextTo"/>
        <c:crossAx val="32765824"/>
        <c:crosses val="autoZero"/>
        <c:crossBetween val="between"/>
      </c:valAx>
      <c:spPr>
        <a:noFill/>
        <a:ln w="23434">
          <a:noFill/>
        </a:ln>
      </c:spPr>
    </c:plotArea>
    <c:plotVisOnly val="1"/>
    <c:dispBlanksAs val="gap"/>
  </c:chart>
  <c:txPr>
    <a:bodyPr/>
    <a:lstStyle/>
    <a:p>
      <a:pPr>
        <a:defRPr sz="1659"/>
      </a:pPr>
      <a:endParaRPr lang="ru-RU"/>
    </a:p>
  </c:txPr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depthPercent val="100"/>
      <c:rAngAx val="1"/>
    </c:view3D>
    <c:floor>
      <c:spPr>
        <a:solidFill>
          <a:srgbClr val="0F6FC6">
            <a:lumMod val="20000"/>
            <a:lumOff val="80000"/>
          </a:srgbClr>
        </a:solidFill>
      </c:spPr>
    </c:floor>
    <c:sideWall>
      <c:spPr>
        <a:solidFill>
          <a:srgbClr val="0F6FC6">
            <a:lumMod val="20000"/>
            <a:lumOff val="80000"/>
          </a:srgbClr>
        </a:solidFill>
      </c:spPr>
    </c:sideWall>
    <c:backWall>
      <c:spPr>
        <a:solidFill>
          <a:srgbClr val="0F6FC6">
            <a:lumMod val="20000"/>
            <a:lumOff val="80000"/>
          </a:srgbClr>
        </a:solidFill>
      </c:spPr>
    </c:backWall>
    <c:plotArea>
      <c:layout/>
      <c:bar3DChart>
        <c:barDir val="col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cat>
            <c:strRef>
              <c:f>Лист1!$A$2:$A$5</c:f>
              <c:strCache>
                <c:ptCount val="2"/>
                <c:pt idx="0">
                  <c:v>США</c:v>
                </c:pt>
                <c:pt idx="1">
                  <c:v>Россия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85</c:v>
                </c:pt>
                <c:pt idx="1">
                  <c:v>15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Столбец1</c:v>
                </c:pt>
              </c:strCache>
            </c:strRef>
          </c:tx>
          <c:cat>
            <c:strRef>
              <c:f>Лист1!$A$2:$A$5</c:f>
              <c:strCache>
                <c:ptCount val="2"/>
                <c:pt idx="0">
                  <c:v>США</c:v>
                </c:pt>
                <c:pt idx="1">
                  <c:v>Россия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Столбец2</c:v>
                </c:pt>
              </c:strCache>
            </c:strRef>
          </c:tx>
          <c:cat>
            <c:strRef>
              <c:f>Лист1!$A$2:$A$5</c:f>
              <c:strCache>
                <c:ptCount val="2"/>
                <c:pt idx="0">
                  <c:v>США</c:v>
                </c:pt>
                <c:pt idx="1">
                  <c:v>Россия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</c:numCache>
            </c:numRef>
          </c:val>
        </c:ser>
        <c:shape val="cone"/>
        <c:axId val="80659968"/>
        <c:axId val="80661504"/>
        <c:axId val="0"/>
      </c:bar3DChart>
      <c:catAx>
        <c:axId val="80659968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2590" b="1"/>
            </a:pPr>
            <a:endParaRPr lang="ru-RU"/>
          </a:p>
        </c:txPr>
        <c:crossAx val="80661504"/>
        <c:crosses val="autoZero"/>
        <c:auto val="1"/>
        <c:lblAlgn val="ctr"/>
        <c:lblOffset val="100"/>
      </c:catAx>
      <c:valAx>
        <c:axId val="80661504"/>
        <c:scaling>
          <c:orientation val="minMax"/>
        </c:scaling>
        <c:axPos val="l"/>
        <c:majorGridlines/>
        <c:numFmt formatCode="General" sourceLinked="1"/>
        <c:tickLblPos val="nextTo"/>
        <c:crossAx val="80659968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</c:chart>
  <c:txPr>
    <a:bodyPr/>
    <a:lstStyle/>
    <a:p>
      <a:pPr>
        <a:defRPr sz="2331"/>
      </a:pPr>
      <a:endParaRPr lang="ru-RU"/>
    </a:p>
  </c:txPr>
  <c:externalData r:id="rId1"/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0.77084</cdr:x>
      <cdr:y>0.57553</cdr:y>
    </cdr:from>
    <cdr:to>
      <cdr:x>0.95994</cdr:x>
      <cdr:y>0.96507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727440" y="1350981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0.25738</cdr:x>
      <cdr:y>0.12916</cdr:y>
    </cdr:from>
    <cdr:to>
      <cdr:x>0.44648</cdr:x>
      <cdr:y>0.5187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1244556" y="30318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ru-RU" sz="2400" b="1" dirty="0">
              <a:solidFill>
                <a:srgbClr val="C00000"/>
              </a:solidFill>
            </a:rPr>
            <a:t>9</a:t>
          </a:r>
          <a:r>
            <a:rPr lang="ru-RU" sz="2400" b="1" dirty="0" smtClean="0">
              <a:solidFill>
                <a:srgbClr val="C00000"/>
              </a:solidFill>
            </a:rPr>
            <a:t>0</a:t>
          </a:r>
          <a:r>
            <a:rPr lang="ru-RU" sz="2400" b="1" dirty="0" smtClean="0">
              <a:solidFill>
                <a:srgbClr val="C00000"/>
              </a:solidFill>
            </a:rPr>
            <a:t>% (</a:t>
          </a:r>
          <a:r>
            <a:rPr lang="en-US" sz="2400" b="1" dirty="0" smtClean="0">
              <a:solidFill>
                <a:srgbClr val="C00000"/>
              </a:solidFill>
            </a:rPr>
            <a:t>$ </a:t>
          </a:r>
          <a:r>
            <a:rPr lang="en-US" sz="2400" b="1" dirty="0" smtClean="0">
              <a:solidFill>
                <a:srgbClr val="C00000"/>
              </a:solidFill>
            </a:rPr>
            <a:t>1</a:t>
          </a:r>
          <a:r>
            <a:rPr lang="ru-RU" sz="2400" b="1" dirty="0" smtClean="0">
              <a:solidFill>
                <a:srgbClr val="C00000"/>
              </a:solidFill>
            </a:rPr>
            <a:t>5</a:t>
          </a:r>
          <a:r>
            <a:rPr lang="en-US" sz="2400" b="1" dirty="0" smtClean="0">
              <a:solidFill>
                <a:srgbClr val="C00000"/>
              </a:solidFill>
            </a:rPr>
            <a:t> </a:t>
          </a:r>
          <a:r>
            <a:rPr lang="ru-RU" sz="2400" b="1" dirty="0" smtClean="0">
              <a:solidFill>
                <a:srgbClr val="C00000"/>
              </a:solidFill>
            </a:rPr>
            <a:t>трлн.) </a:t>
          </a:r>
          <a:endParaRPr lang="ru-RU" sz="2400" b="1" dirty="0">
            <a:solidFill>
              <a:srgbClr val="C00000"/>
            </a:solidFill>
          </a:endParaRPr>
        </a:p>
      </cdr:txBody>
    </cdr:sp>
  </cdr:relSizeAnchor>
  <cdr:relSizeAnchor xmlns:cdr="http://schemas.openxmlformats.org/drawingml/2006/chartDrawing">
    <cdr:from>
      <cdr:x>0.4235</cdr:x>
      <cdr:y>0.52886</cdr:y>
    </cdr:from>
    <cdr:to>
      <cdr:x>0.6126</cdr:x>
      <cdr:y>0.9184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2047842" y="1241442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ru-RU" sz="2400" b="1" dirty="0">
              <a:solidFill>
                <a:srgbClr val="C00000"/>
              </a:solidFill>
            </a:rPr>
            <a:t>3</a:t>
          </a:r>
          <a:r>
            <a:rPr lang="ru-RU" sz="2400" b="1" dirty="0" smtClean="0">
              <a:solidFill>
                <a:srgbClr val="C00000"/>
              </a:solidFill>
            </a:rPr>
            <a:t>% </a:t>
          </a:r>
          <a:r>
            <a:rPr lang="ru-RU" sz="2400" b="1" dirty="0" smtClean="0">
              <a:solidFill>
                <a:srgbClr val="C00000"/>
              </a:solidFill>
            </a:rPr>
            <a:t>(</a:t>
          </a:r>
          <a:r>
            <a:rPr lang="en-US" sz="2400" b="1" dirty="0" smtClean="0">
              <a:solidFill>
                <a:srgbClr val="C00000"/>
              </a:solidFill>
            </a:rPr>
            <a:t>$ </a:t>
          </a:r>
          <a:r>
            <a:rPr lang="ru-RU" sz="2400" b="1" dirty="0" smtClean="0">
              <a:solidFill>
                <a:srgbClr val="C00000"/>
              </a:solidFill>
            </a:rPr>
            <a:t>50</a:t>
          </a:r>
          <a:r>
            <a:rPr lang="en-US" sz="2400" b="1" dirty="0" smtClean="0">
              <a:solidFill>
                <a:srgbClr val="C00000"/>
              </a:solidFill>
            </a:rPr>
            <a:t> </a:t>
          </a:r>
          <a:r>
            <a:rPr lang="ru-RU" sz="2400" b="1" dirty="0" smtClean="0">
              <a:solidFill>
                <a:srgbClr val="C00000"/>
              </a:solidFill>
            </a:rPr>
            <a:t>млрд. )</a:t>
          </a:r>
          <a:endParaRPr lang="ru-RU" sz="2400" b="1" dirty="0">
            <a:solidFill>
              <a:srgbClr val="C00000"/>
            </a:solidFill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0.26573</cdr:x>
      <cdr:y>0.09727</cdr:y>
    </cdr:from>
    <cdr:to>
      <cdr:x>0.44086</cdr:x>
      <cdr:y>0.37637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387494" y="318681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ru-RU" sz="2400" b="1" dirty="0" smtClean="0">
              <a:solidFill>
                <a:srgbClr val="C00000"/>
              </a:solidFill>
            </a:rPr>
            <a:t>85%</a:t>
          </a:r>
          <a:endParaRPr lang="ru-RU" sz="2400" b="1" dirty="0">
            <a:solidFill>
              <a:srgbClr val="C00000"/>
            </a:solidFill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D2FDA6-8AE4-4532-88A9-DAA5968575EE}" type="datetimeFigureOut">
              <a:rPr lang="ru-RU" smtClean="0"/>
              <a:pPr/>
              <a:t>30.08.2012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DCADB6-33B9-4ECC-8F01-F0FDE772808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1899001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DCADB6-33B9-4ECC-8F01-F0FDE7728088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DCADB6-33B9-4ECC-8F01-F0FDE7728088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DCADB6-33B9-4ECC-8F01-F0FDE7728088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DCADB6-33B9-4ECC-8F01-F0FDE7728088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DCADB6-33B9-4ECC-8F01-F0FDE7728088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Посимпатичней бы слайд….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DCADB6-33B9-4ECC-8F01-F0FDE7728088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DCADB6-33B9-4ECC-8F01-F0FDE7728088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DCADB6-33B9-4ECC-8F01-F0FDE7728088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DCADB6-33B9-4ECC-8F01-F0FDE7728088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DCADB6-33B9-4ECC-8F01-F0FDE7728088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DCADB6-33B9-4ECC-8F01-F0FDE7728088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604ED-CB2B-42AA-83A7-E49CF347B649}" type="datetimeFigureOut">
              <a:rPr lang="ru-RU" smtClean="0"/>
              <a:pPr/>
              <a:t>30.08.2012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76E4D-B83C-4423-B0F4-6FD82FC7986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1326007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604ED-CB2B-42AA-83A7-E49CF347B649}" type="datetimeFigureOut">
              <a:rPr lang="ru-RU" smtClean="0"/>
              <a:pPr/>
              <a:t>30.08.2012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76E4D-B83C-4423-B0F4-6FD82FC7986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4539619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604ED-CB2B-42AA-83A7-E49CF347B649}" type="datetimeFigureOut">
              <a:rPr lang="ru-RU" smtClean="0"/>
              <a:pPr/>
              <a:t>30.08.2012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76E4D-B83C-4423-B0F4-6FD82FC7986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6011138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 t="10767"/>
          <a:stretch/>
        </p:blipFill>
        <p:spPr bwMode="auto">
          <a:xfrm>
            <a:off x="-14357" y="-1"/>
            <a:ext cx="9165177" cy="687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59961" y="2348880"/>
            <a:ext cx="4211446" cy="2736304"/>
          </a:xfrm>
        </p:spPr>
        <p:txBody>
          <a:bodyPr anchor="t">
            <a:normAutofit/>
          </a:bodyPr>
          <a:lstStyle>
            <a:lvl1pPr algn="l">
              <a:defRPr sz="3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8161322" y="6237312"/>
            <a:ext cx="989071" cy="252028"/>
          </a:xfrm>
          <a:prstGeom prst="rect">
            <a:avLst/>
          </a:prstGeom>
          <a:solidFill>
            <a:srgbClr val="BE0F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www.vsk.ru</a:t>
            </a:r>
            <a:endParaRPr lang="ru-RU" sz="1200" dirty="0"/>
          </a:p>
        </p:txBody>
      </p:sp>
      <p:grpSp>
        <p:nvGrpSpPr>
          <p:cNvPr id="4" name="Группа 3"/>
          <p:cNvGrpSpPr/>
          <p:nvPr userDrawn="1"/>
        </p:nvGrpSpPr>
        <p:grpSpPr>
          <a:xfrm>
            <a:off x="594282" y="5987744"/>
            <a:ext cx="2183058" cy="643273"/>
            <a:chOff x="1015393" y="5551736"/>
            <a:chExt cx="2364979" cy="643273"/>
          </a:xfrm>
        </p:grpSpPr>
        <p:sp>
          <p:nvSpPr>
            <p:cNvPr id="3" name="TextBox 2"/>
            <p:cNvSpPr txBox="1"/>
            <p:nvPr userDrawn="1"/>
          </p:nvSpPr>
          <p:spPr>
            <a:xfrm>
              <a:off x="1015393" y="5687178"/>
              <a:ext cx="1596878" cy="5078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50000"/>
                </a:lnSpc>
              </a:pPr>
              <a:r>
                <a:rPr lang="en-US" sz="5400" b="1" dirty="0" smtClean="0">
                  <a:solidFill>
                    <a:schemeClr val="bg1"/>
                  </a:solidFill>
                </a:rPr>
                <a:t>20</a:t>
              </a:r>
              <a:endParaRPr lang="ru-RU" sz="1200" baseline="0" dirty="0" smtClean="0">
                <a:solidFill>
                  <a:schemeClr val="bg1"/>
                </a:solidFill>
              </a:endParaRPr>
            </a:p>
          </p:txBody>
        </p:sp>
        <p:sp>
          <p:nvSpPr>
            <p:cNvPr id="10" name="TextBox 9"/>
            <p:cNvSpPr txBox="1"/>
            <p:nvPr userDrawn="1"/>
          </p:nvSpPr>
          <p:spPr>
            <a:xfrm>
              <a:off x="1928664" y="5551736"/>
              <a:ext cx="1451708" cy="5909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ru-RU" sz="1800" b="0" dirty="0" smtClean="0">
                  <a:solidFill>
                    <a:schemeClr val="bg1"/>
                  </a:solidFill>
                </a:rPr>
                <a:t>лет</a:t>
              </a:r>
            </a:p>
            <a:p>
              <a:pPr>
                <a:lnSpc>
                  <a:spcPct val="90000"/>
                </a:lnSpc>
              </a:pPr>
              <a:r>
                <a:rPr lang="ru-RU" sz="1800" b="0" baseline="0" dirty="0" smtClean="0">
                  <a:solidFill>
                    <a:schemeClr val="bg1"/>
                  </a:solidFill>
                </a:rPr>
                <a:t>успеха</a:t>
              </a:r>
            </a:p>
          </p:txBody>
        </p:sp>
      </p:grpSp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803" y="548680"/>
            <a:ext cx="2636778" cy="7741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408595560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604ED-CB2B-42AA-83A7-E49CF347B649}" type="datetimeFigureOut">
              <a:rPr lang="ru-RU" smtClean="0"/>
              <a:pPr/>
              <a:t>30.08.2012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76E4D-B83C-4423-B0F4-6FD82FC7986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7609250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604ED-CB2B-42AA-83A7-E49CF347B649}" type="datetimeFigureOut">
              <a:rPr lang="ru-RU" smtClean="0"/>
              <a:pPr/>
              <a:t>30.08.2012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76E4D-B83C-4423-B0F4-6FD82FC7986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40205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604ED-CB2B-42AA-83A7-E49CF347B649}" type="datetimeFigureOut">
              <a:rPr lang="ru-RU" smtClean="0"/>
              <a:pPr/>
              <a:t>30.08.2012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76E4D-B83C-4423-B0F4-6FD82FC7986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650965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604ED-CB2B-42AA-83A7-E49CF347B649}" type="datetimeFigureOut">
              <a:rPr lang="ru-RU" smtClean="0"/>
              <a:pPr/>
              <a:t>30.08.2012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76E4D-B83C-4423-B0F4-6FD82FC7986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7586773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604ED-CB2B-42AA-83A7-E49CF347B649}" type="datetimeFigureOut">
              <a:rPr lang="ru-RU" smtClean="0"/>
              <a:pPr/>
              <a:t>30.08.2012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76E4D-B83C-4423-B0F4-6FD82FC7986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0378617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604ED-CB2B-42AA-83A7-E49CF347B649}" type="datetimeFigureOut">
              <a:rPr lang="ru-RU" smtClean="0"/>
              <a:pPr/>
              <a:t>30.08.2012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76E4D-B83C-4423-B0F4-6FD82FC7986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085066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604ED-CB2B-42AA-83A7-E49CF347B649}" type="datetimeFigureOut">
              <a:rPr lang="ru-RU" smtClean="0"/>
              <a:pPr/>
              <a:t>30.08.2012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76E4D-B83C-4423-B0F4-6FD82FC7986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093885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604ED-CB2B-42AA-83A7-E49CF347B649}" type="datetimeFigureOut">
              <a:rPr lang="ru-RU" smtClean="0"/>
              <a:pPr/>
              <a:t>30.08.2012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76E4D-B83C-4423-B0F4-6FD82FC7986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7000500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5604ED-CB2B-42AA-83A7-E49CF347B649}" type="datetimeFigureOut">
              <a:rPr lang="ru-RU" smtClean="0"/>
              <a:pPr/>
              <a:t>30.08.2012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D76E4D-B83C-4423-B0F4-6FD82FC7986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1930405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Lopatin@vsk.ru" TargetMode="External"/><Relationship Id="rId4" Type="http://schemas.openxmlformats.org/officeDocument/2006/relationships/hyperlink" Target="http://www.vsk-ipoteka.ru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ctrTitle"/>
          </p:nvPr>
        </p:nvSpPr>
        <p:spPr>
          <a:xfrm>
            <a:off x="2843808" y="4293096"/>
            <a:ext cx="4320480" cy="648072"/>
          </a:xfrm>
        </p:spPr>
        <p:txBody>
          <a:bodyPr>
            <a:noAutofit/>
          </a:bodyPr>
          <a:lstStyle/>
          <a:p>
            <a:r>
              <a:rPr lang="ru-RU" b="1" dirty="0" smtClean="0">
                <a:solidFill>
                  <a:schemeClr val="tx1"/>
                </a:solidFill>
              </a:rPr>
              <a:t>ВЛАДИМИР ЛОПАТИН</a:t>
            </a:r>
            <a:endParaRPr lang="ru-RU" b="1" dirty="0">
              <a:solidFill>
                <a:schemeClr val="tx1"/>
              </a:solidFill>
            </a:endParaRPr>
          </a:p>
        </p:txBody>
      </p:sp>
      <p:pic>
        <p:nvPicPr>
          <p:cNvPr id="6" name="Picture 2" descr="C:\!_Work\наши логотипы\PNG\ВСК-ИПОТЕКА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276872"/>
            <a:ext cx="3351155" cy="1813864"/>
          </a:xfrm>
          <a:prstGeom prst="rect">
            <a:avLst/>
          </a:prstGeom>
          <a:ln>
            <a:noFill/>
          </a:ln>
          <a:effectLst>
            <a:outerShdw blurRad="254000" dist="139700" dir="2700000" algn="tl" rotWithShape="0">
              <a:srgbClr val="333333">
                <a:alpha val="83000"/>
              </a:srgbClr>
            </a:outerShdw>
          </a:effectLst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2699792" y="5013176"/>
            <a:ext cx="597666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/>
              <a:t>«Текущее состояние и перспективы развития рынка ипотеки России»</a:t>
            </a:r>
            <a:endParaRPr lang="ru-RU" sz="2800" b="1" dirty="0"/>
          </a:p>
        </p:txBody>
      </p:sp>
    </p:spTree>
    <p:extLst>
      <p:ext uri="{BB962C8B-B14F-4D97-AF65-F5344CB8AC3E}">
        <p14:creationId xmlns="" xmlns:p14="http://schemas.microsoft.com/office/powerpoint/2010/main" val="34887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11760" y="260648"/>
            <a:ext cx="6732240" cy="1080120"/>
          </a:xfrm>
        </p:spPr>
        <p:txBody>
          <a:bodyPr>
            <a:noAutofit/>
          </a:bodyPr>
          <a:lstStyle/>
          <a:p>
            <a:pPr algn="l"/>
            <a:r>
              <a:rPr lang="ru-RU" sz="3600" b="1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Дополнительные факторы влияния: грядущие изменения</a:t>
            </a:r>
            <a:endParaRPr lang="ru-RU" sz="3600" b="1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0" y="6630604"/>
            <a:ext cx="9144000" cy="227396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1600" b="1" dirty="0" smtClean="0"/>
              <a:t>www.vsk-ipoteka.ru</a:t>
            </a:r>
            <a:endParaRPr lang="ru-RU" sz="1600" b="1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0" y="1412776"/>
            <a:ext cx="9144000" cy="45719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ru-RU" sz="1600" b="1" dirty="0"/>
          </a:p>
        </p:txBody>
      </p:sp>
      <p:pic>
        <p:nvPicPr>
          <p:cNvPr id="14" name="Picture 2" descr="C:\!_Work\наши логотипы\PNG\ВСК-ИПОТЕКА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8640"/>
            <a:ext cx="1863978" cy="1008906"/>
          </a:xfrm>
          <a:prstGeom prst="rect">
            <a:avLst/>
          </a:prstGeom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TextBox 16"/>
          <p:cNvSpPr txBox="1"/>
          <p:nvPr/>
        </p:nvSpPr>
        <p:spPr>
          <a:xfrm>
            <a:off x="827584" y="3284984"/>
            <a:ext cx="7488832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400" dirty="0" smtClean="0"/>
          </a:p>
        </p:txBody>
      </p:sp>
      <p:sp>
        <p:nvSpPr>
          <p:cNvPr id="8" name="Прямоугольник 7"/>
          <p:cNvSpPr/>
          <p:nvPr/>
        </p:nvSpPr>
        <p:spPr>
          <a:xfrm>
            <a:off x="2286000" y="3133535"/>
            <a:ext cx="4572000" cy="5909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0" hangingPunct="0">
              <a:lnSpc>
                <a:spcPct val="90000"/>
              </a:lnSpc>
              <a:spcBef>
                <a:spcPct val="20000"/>
              </a:spcBef>
              <a:defRPr/>
            </a:pPr>
            <a:r>
              <a:rPr lang="ru-RU" b="1" dirty="0" smtClean="0">
                <a:solidFill>
                  <a:schemeClr val="bg1"/>
                </a:solidFill>
              </a:rPr>
              <a:t>Без сопровождения риэлтора займы в ВСК не выдаются! Изменение 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187624" y="2060848"/>
            <a:ext cx="7200800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r>
              <a:rPr lang="ru-RU" dirty="0" smtClean="0"/>
              <a:t>  </a:t>
            </a:r>
            <a:r>
              <a:rPr lang="ru-RU" b="1" dirty="0" smtClean="0"/>
              <a:t>Изменение статуса закладной в ГК (не именная, а ордерная ценная бумага)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1187624" y="4437112"/>
            <a:ext cx="7200800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r>
              <a:rPr lang="ru-RU" dirty="0" smtClean="0"/>
              <a:t>  </a:t>
            </a:r>
            <a:r>
              <a:rPr lang="ru-RU" b="1" dirty="0" smtClean="0"/>
              <a:t>Закон о взыскании долгов с физических лиц</a:t>
            </a:r>
            <a:endParaRPr lang="ru-RU" b="1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1187624" y="3212976"/>
            <a:ext cx="7200800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r>
              <a:rPr lang="ru-RU" dirty="0" smtClean="0"/>
              <a:t>  </a:t>
            </a:r>
            <a:r>
              <a:rPr lang="ru-RU" b="1" dirty="0" smtClean="0"/>
              <a:t>Закон о банкротстве физических лиц </a:t>
            </a:r>
            <a:endParaRPr lang="ru-RU" b="1" dirty="0"/>
          </a:p>
        </p:txBody>
      </p:sp>
    </p:spTree>
    <p:extLst>
      <p:ext uri="{BB962C8B-B14F-4D97-AF65-F5344CB8AC3E}">
        <p14:creationId xmlns="" xmlns:p14="http://schemas.microsoft.com/office/powerpoint/2010/main" val="3386454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11760" y="274638"/>
            <a:ext cx="6275040" cy="1143000"/>
          </a:xfrm>
        </p:spPr>
        <p:txBody>
          <a:bodyPr>
            <a:normAutofit/>
          </a:bodyPr>
          <a:lstStyle/>
          <a:p>
            <a:pPr algn="l"/>
            <a:r>
              <a:rPr lang="ru-RU" sz="3600" b="1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Спасибо за внимание!</a:t>
            </a:r>
            <a:endParaRPr lang="ru-RU" sz="3600" b="1" dirty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0" y="6630604"/>
            <a:ext cx="9144000" cy="227396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1600" b="1" dirty="0" smtClean="0"/>
              <a:t>www.vsk-ipoteka.ru</a:t>
            </a:r>
            <a:endParaRPr lang="ru-RU" sz="1600" b="1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0" y="1412776"/>
            <a:ext cx="9144000" cy="45719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ru-RU" sz="1600" b="1" dirty="0"/>
          </a:p>
        </p:txBody>
      </p:sp>
      <p:pic>
        <p:nvPicPr>
          <p:cNvPr id="14" name="Picture 2" descr="C:\!_Work\наши логотипы\PNG\ВСК-ИПОТЕКА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8640"/>
            <a:ext cx="1863978" cy="1008906"/>
          </a:xfrm>
          <a:prstGeom prst="rect">
            <a:avLst/>
          </a:prstGeom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TextBox 16"/>
          <p:cNvSpPr txBox="1"/>
          <p:nvPr/>
        </p:nvSpPr>
        <p:spPr>
          <a:xfrm>
            <a:off x="827584" y="3284984"/>
            <a:ext cx="7488832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400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3419872" y="3068960"/>
            <a:ext cx="4509440" cy="31700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smtClean="0">
                <a:solidFill>
                  <a:schemeClr val="tx2">
                    <a:lumMod val="75000"/>
                  </a:schemeClr>
                </a:solidFill>
              </a:rPr>
              <a:t>Владимир Лопатин</a:t>
            </a:r>
          </a:p>
          <a:p>
            <a:endParaRPr lang="ru-RU" sz="3200" b="1" dirty="0" smtClean="0"/>
          </a:p>
          <a:p>
            <a:r>
              <a:rPr lang="en-US" sz="3200" b="1" dirty="0" smtClean="0">
                <a:hlinkClick r:id="rId4"/>
              </a:rPr>
              <a:t>www.vsk-ipoteka.ru</a:t>
            </a:r>
            <a:endParaRPr lang="en-US" sz="3200" b="1" dirty="0" smtClean="0"/>
          </a:p>
          <a:p>
            <a:r>
              <a:rPr lang="en-US" sz="3200" b="1" dirty="0" smtClean="0">
                <a:hlinkClick r:id="rId5"/>
              </a:rPr>
              <a:t>Lopatin@vsk.ru</a:t>
            </a:r>
            <a:r>
              <a:rPr lang="en-US" sz="3200" b="1" dirty="0" smtClean="0"/>
              <a:t> </a:t>
            </a:r>
          </a:p>
          <a:p>
            <a:r>
              <a:rPr lang="ru-RU" sz="3200" b="1" dirty="0" smtClean="0"/>
              <a:t>+7(985)767 90 97</a:t>
            </a:r>
            <a:endParaRPr lang="en-US" sz="3200" b="1" dirty="0" smtClean="0"/>
          </a:p>
          <a:p>
            <a:endParaRPr lang="ru-RU" sz="3200" b="1" dirty="0"/>
          </a:p>
        </p:txBody>
      </p:sp>
    </p:spTree>
    <p:extLst>
      <p:ext uri="{BB962C8B-B14F-4D97-AF65-F5344CB8AC3E}">
        <p14:creationId xmlns="" xmlns:p14="http://schemas.microsoft.com/office/powerpoint/2010/main" val="3386454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2"/>
          <p:cNvSpPr>
            <a:spLocks noGrp="1"/>
          </p:cNvSpPr>
          <p:nvPr>
            <p:ph type="title"/>
          </p:nvPr>
        </p:nvSpPr>
        <p:spPr bwMode="auto">
          <a:xfrm>
            <a:off x="3059832" y="476672"/>
            <a:ext cx="4580792" cy="79216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r>
              <a:rPr lang="ru-RU" sz="3600" b="1" dirty="0" smtClean="0">
                <a:ln>
                  <a:solidFill>
                    <a:srgbClr val="0070C0"/>
                  </a:solidFill>
                </a:ln>
              </a:rPr>
              <a:t>Ипотека: бьем рекорды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0"/>
          </p:nvPr>
        </p:nvSpPr>
        <p:spPr>
          <a:xfrm>
            <a:off x="611560" y="6237312"/>
            <a:ext cx="4258816" cy="340147"/>
          </a:xfrm>
        </p:spPr>
        <p:txBody>
          <a:bodyPr/>
          <a:lstStyle/>
          <a:p>
            <a:pPr marL="342900" indent="-342900" algn="just">
              <a:lnSpc>
                <a:spcPct val="80000"/>
              </a:lnSpc>
              <a:buClr>
                <a:srgbClr val="FF0200"/>
              </a:buClr>
            </a:pPr>
            <a:r>
              <a:rPr lang="ru-RU" i="1" dirty="0" smtClean="0">
                <a:latin typeface="Calibri" pitchFamily="34" charset="0"/>
              </a:rPr>
              <a:t>Источник</a:t>
            </a:r>
            <a:r>
              <a:rPr lang="en-US" i="1" dirty="0" smtClean="0">
                <a:latin typeface="Calibri" pitchFamily="34" charset="0"/>
              </a:rPr>
              <a:t>:</a:t>
            </a:r>
            <a:r>
              <a:rPr lang="ru-RU" i="1" dirty="0" smtClean="0">
                <a:latin typeface="Calibri" pitchFamily="34" charset="0"/>
              </a:rPr>
              <a:t> Банк России, расчеты «ВСК-Ипотека»</a:t>
            </a:r>
            <a:endParaRPr lang="ru-RU" i="1" dirty="0">
              <a:latin typeface="Calibri" pitchFamily="34" charset="0"/>
            </a:endParaRPr>
          </a:p>
        </p:txBody>
      </p:sp>
      <p:sp>
        <p:nvSpPr>
          <p:cNvPr id="13317" name="TextBox 7"/>
          <p:cNvSpPr txBox="1">
            <a:spLocks noChangeArrowheads="1"/>
          </p:cNvSpPr>
          <p:nvPr/>
        </p:nvSpPr>
        <p:spPr bwMode="auto">
          <a:xfrm>
            <a:off x="457201" y="5645120"/>
            <a:ext cx="153769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000" b="1" dirty="0" smtClean="0">
                <a:solidFill>
                  <a:srgbClr val="C00000"/>
                </a:solidFill>
              </a:rPr>
              <a:t>Конец 2010 </a:t>
            </a:r>
            <a:endParaRPr lang="ru-RU" sz="2000" b="1" dirty="0">
              <a:solidFill>
                <a:srgbClr val="C00000"/>
              </a:solidFill>
            </a:endParaRPr>
          </a:p>
        </p:txBody>
      </p:sp>
      <p:sp>
        <p:nvSpPr>
          <p:cNvPr id="13318" name="TextBox 8"/>
          <p:cNvSpPr txBox="1">
            <a:spLocks noChangeArrowheads="1"/>
          </p:cNvSpPr>
          <p:nvPr/>
        </p:nvSpPr>
        <p:spPr bwMode="auto">
          <a:xfrm>
            <a:off x="2577612" y="5641945"/>
            <a:ext cx="14595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000" b="1" dirty="0" smtClean="0">
                <a:solidFill>
                  <a:srgbClr val="C00000"/>
                </a:solidFill>
              </a:rPr>
              <a:t>Конец 2011</a:t>
            </a:r>
            <a:endParaRPr lang="ru-RU" sz="2000" b="1" dirty="0">
              <a:solidFill>
                <a:srgbClr val="C00000"/>
              </a:solidFill>
            </a:endParaRPr>
          </a:p>
        </p:txBody>
      </p:sp>
      <p:sp>
        <p:nvSpPr>
          <p:cNvPr id="4" name="Куб 3"/>
          <p:cNvSpPr/>
          <p:nvPr/>
        </p:nvSpPr>
        <p:spPr>
          <a:xfrm>
            <a:off x="457200" y="3573464"/>
            <a:ext cx="1810544" cy="1727744"/>
          </a:xfrm>
          <a:prstGeom prst="cube">
            <a:avLst/>
          </a:prstGeom>
          <a:ln>
            <a:solidFill>
              <a:schemeClr val="accent4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b="1" dirty="0"/>
              <a:t>Общий объём </a:t>
            </a:r>
            <a:r>
              <a:rPr lang="ru-RU" sz="1200" b="1" dirty="0" smtClean="0"/>
              <a:t>задолженности</a:t>
            </a:r>
          </a:p>
          <a:p>
            <a:pPr algn="ctr">
              <a:defRPr/>
            </a:pPr>
            <a:endParaRPr lang="ru-RU" sz="1400" b="1" dirty="0" smtClean="0"/>
          </a:p>
          <a:p>
            <a:pPr algn="ctr">
              <a:defRPr/>
            </a:pPr>
            <a:r>
              <a:rPr lang="ru-RU" sz="1400" b="1" dirty="0" smtClean="0"/>
              <a:t>1102 млрд.</a:t>
            </a:r>
            <a:endParaRPr lang="ru-RU" sz="1400" b="1" dirty="0"/>
          </a:p>
        </p:txBody>
      </p:sp>
      <p:sp>
        <p:nvSpPr>
          <p:cNvPr id="8" name="Куб 7"/>
          <p:cNvSpPr/>
          <p:nvPr/>
        </p:nvSpPr>
        <p:spPr>
          <a:xfrm>
            <a:off x="2577612" y="3227388"/>
            <a:ext cx="1926980" cy="2062162"/>
          </a:xfrm>
          <a:prstGeom prst="cube">
            <a:avLst/>
          </a:prstGeom>
          <a:ln>
            <a:solidFill>
              <a:schemeClr val="accent4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dirty="0"/>
              <a:t>Общий объём </a:t>
            </a:r>
            <a:r>
              <a:rPr lang="ru-RU" sz="1400" b="1" dirty="0" smtClean="0"/>
              <a:t>задолженности</a:t>
            </a:r>
          </a:p>
          <a:p>
            <a:pPr algn="ctr">
              <a:defRPr/>
            </a:pPr>
            <a:r>
              <a:rPr lang="ru-RU" sz="1400" b="1" dirty="0" smtClean="0"/>
              <a:t>1449 млрд.</a:t>
            </a:r>
            <a:endParaRPr lang="ru-RU" sz="1400" b="1" dirty="0"/>
          </a:p>
        </p:txBody>
      </p:sp>
      <p:sp>
        <p:nvSpPr>
          <p:cNvPr id="9" name="Цилиндр 8"/>
          <p:cNvSpPr/>
          <p:nvPr/>
        </p:nvSpPr>
        <p:spPr>
          <a:xfrm>
            <a:off x="5336931" y="3753036"/>
            <a:ext cx="1261697" cy="1536514"/>
          </a:xfrm>
          <a:prstGeom prst="can">
            <a:avLst/>
          </a:prstGeom>
          <a:ln>
            <a:solidFill>
              <a:schemeClr val="accent4">
                <a:lumMod val="50000"/>
              </a:schemeClr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b="1" dirty="0"/>
              <a:t>Ипотечные </a:t>
            </a:r>
            <a:r>
              <a:rPr lang="ru-RU" sz="1600" b="1" dirty="0" smtClean="0"/>
              <a:t>выдачи</a:t>
            </a:r>
          </a:p>
          <a:p>
            <a:pPr algn="ctr">
              <a:defRPr/>
            </a:pPr>
            <a:r>
              <a:rPr lang="ru-RU" sz="1600" b="1" dirty="0" smtClean="0"/>
              <a:t>418 млрд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10" name="Цилиндр 9"/>
          <p:cNvSpPr/>
          <p:nvPr/>
        </p:nvSpPr>
        <p:spPr>
          <a:xfrm>
            <a:off x="7297615" y="2744788"/>
            <a:ext cx="1295400" cy="2544762"/>
          </a:xfrm>
          <a:prstGeom prst="can">
            <a:avLst/>
          </a:prstGeom>
          <a:ln>
            <a:solidFill>
              <a:srgbClr val="002060"/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/>
              <a:t>Ипотечные </a:t>
            </a:r>
            <a:r>
              <a:rPr lang="ru-RU" b="1" dirty="0" smtClean="0"/>
              <a:t>выдачи</a:t>
            </a:r>
          </a:p>
          <a:p>
            <a:pPr algn="ctr">
              <a:defRPr/>
            </a:pPr>
            <a:endParaRPr lang="ru-RU" b="1" dirty="0"/>
          </a:p>
          <a:p>
            <a:pPr algn="ctr">
              <a:defRPr/>
            </a:pPr>
            <a:r>
              <a:rPr lang="ru-RU" b="1" dirty="0" smtClean="0"/>
              <a:t>749 млрд.</a:t>
            </a:r>
            <a:endParaRPr lang="ru-RU" b="1" dirty="0"/>
          </a:p>
        </p:txBody>
      </p:sp>
      <p:sp>
        <p:nvSpPr>
          <p:cNvPr id="11" name="Выгнутая вниз стрелка 10"/>
          <p:cNvSpPr/>
          <p:nvPr/>
        </p:nvSpPr>
        <p:spPr>
          <a:xfrm rot="19587528">
            <a:off x="1170843" y="3028950"/>
            <a:ext cx="2394438" cy="876300"/>
          </a:xfrm>
          <a:prstGeom prst="curvedUpArrow">
            <a:avLst>
              <a:gd name="adj1" fmla="val 27648"/>
              <a:gd name="adj2" fmla="val 94991"/>
              <a:gd name="adj3" fmla="val 46627"/>
            </a:avLst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13325" name="TextBox 11"/>
          <p:cNvSpPr txBox="1">
            <a:spLocks noChangeArrowheads="1"/>
          </p:cNvSpPr>
          <p:nvPr/>
        </p:nvSpPr>
        <p:spPr bwMode="auto">
          <a:xfrm>
            <a:off x="1884485" y="2581276"/>
            <a:ext cx="656492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b="1" dirty="0" smtClean="0"/>
              <a:t>31% </a:t>
            </a:r>
            <a:endParaRPr lang="ru-RU" b="1" dirty="0"/>
          </a:p>
          <a:p>
            <a:pPr algn="ctr"/>
            <a:r>
              <a:rPr lang="ru-RU" b="1" dirty="0"/>
              <a:t>рост</a:t>
            </a:r>
          </a:p>
        </p:txBody>
      </p:sp>
      <p:sp>
        <p:nvSpPr>
          <p:cNvPr id="13326" name="TextBox 7"/>
          <p:cNvSpPr txBox="1">
            <a:spLocks noChangeArrowheads="1"/>
          </p:cNvSpPr>
          <p:nvPr/>
        </p:nvSpPr>
        <p:spPr bwMode="auto">
          <a:xfrm>
            <a:off x="5715142" y="5445125"/>
            <a:ext cx="69723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000" b="1" dirty="0" smtClean="0">
                <a:solidFill>
                  <a:srgbClr val="C00000"/>
                </a:solidFill>
              </a:rPr>
              <a:t>2010</a:t>
            </a:r>
            <a:endParaRPr lang="ru-RU" sz="2000" b="1" dirty="0">
              <a:solidFill>
                <a:srgbClr val="C00000"/>
              </a:solidFill>
            </a:endParaRPr>
          </a:p>
        </p:txBody>
      </p:sp>
      <p:sp>
        <p:nvSpPr>
          <p:cNvPr id="13327" name="TextBox 8"/>
          <p:cNvSpPr txBox="1">
            <a:spLocks noChangeArrowheads="1"/>
          </p:cNvSpPr>
          <p:nvPr/>
        </p:nvSpPr>
        <p:spPr bwMode="auto">
          <a:xfrm>
            <a:off x="7039708" y="5441950"/>
            <a:ext cx="127011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000" b="1" dirty="0" smtClean="0">
                <a:solidFill>
                  <a:srgbClr val="C00000"/>
                </a:solidFill>
              </a:rPr>
              <a:t>         2011</a:t>
            </a:r>
            <a:endParaRPr lang="ru-RU" sz="2000" b="1" dirty="0">
              <a:solidFill>
                <a:srgbClr val="C00000"/>
              </a:solidFill>
            </a:endParaRPr>
          </a:p>
        </p:txBody>
      </p:sp>
      <p:sp>
        <p:nvSpPr>
          <p:cNvPr id="21" name="Выгнутая вниз стрелка 20"/>
          <p:cNvSpPr/>
          <p:nvPr/>
        </p:nvSpPr>
        <p:spPr>
          <a:xfrm rot="17841087">
            <a:off x="5665911" y="2792168"/>
            <a:ext cx="2724150" cy="870438"/>
          </a:xfrm>
          <a:prstGeom prst="curvedUpArrow">
            <a:avLst>
              <a:gd name="adj1" fmla="val 27648"/>
              <a:gd name="adj2" fmla="val 94991"/>
              <a:gd name="adj3" fmla="val 46627"/>
            </a:avLst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13329" name="TextBox 14"/>
          <p:cNvSpPr txBox="1">
            <a:spLocks noChangeArrowheads="1"/>
          </p:cNvSpPr>
          <p:nvPr/>
        </p:nvSpPr>
        <p:spPr bwMode="auto">
          <a:xfrm>
            <a:off x="5795915" y="2420939"/>
            <a:ext cx="125226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b="1" dirty="0"/>
              <a:t>Рост </a:t>
            </a:r>
          </a:p>
          <a:p>
            <a:pPr algn="ctr"/>
            <a:r>
              <a:rPr lang="ru-RU" b="1" dirty="0"/>
              <a:t>в </a:t>
            </a:r>
            <a:r>
              <a:rPr lang="ru-RU" b="1" dirty="0" smtClean="0"/>
              <a:t>1,8 </a:t>
            </a:r>
            <a:r>
              <a:rPr lang="ru-RU" b="1" dirty="0"/>
              <a:t>раза  </a:t>
            </a:r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>
            <a:off x="4936881" y="2122488"/>
            <a:ext cx="0" cy="40068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>
            <a:off x="4870938" y="2122488"/>
            <a:ext cx="0" cy="400685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Picture 2" descr="C:\!_Work\наши логотипы\PNG\ВСК-ИПОТЕКА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60648"/>
            <a:ext cx="1863978" cy="1008906"/>
          </a:xfrm>
          <a:prstGeom prst="rect">
            <a:avLst/>
          </a:prstGeom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2"/>
          <p:cNvSpPr>
            <a:spLocks noGrp="1"/>
          </p:cNvSpPr>
          <p:nvPr>
            <p:ph type="title"/>
          </p:nvPr>
        </p:nvSpPr>
        <p:spPr bwMode="auto">
          <a:xfrm>
            <a:off x="2699792" y="476672"/>
            <a:ext cx="5760640" cy="72008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r>
              <a:rPr lang="ru-RU" sz="3600" b="1" dirty="0" smtClean="0">
                <a:ln>
                  <a:solidFill>
                    <a:srgbClr val="0070C0"/>
                  </a:solidFill>
                </a:ln>
              </a:rPr>
              <a:t>Ипотека: снова бьем рекорды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 </a:t>
            </a:r>
            <a:fld id="{DD75B7B0-427E-4394-95AE-2E5D4A4A8A4E}" type="slidenum">
              <a:rPr lang="ru-RU" smtClean="0"/>
              <a:pPr>
                <a:defRPr/>
              </a:pPr>
              <a:t>3</a:t>
            </a:fld>
            <a:endParaRPr lang="ru-RU" dirty="0"/>
          </a:p>
        </p:txBody>
      </p:sp>
      <p:sp>
        <p:nvSpPr>
          <p:cNvPr id="13317" name="TextBox 7"/>
          <p:cNvSpPr txBox="1">
            <a:spLocks noChangeArrowheads="1"/>
          </p:cNvSpPr>
          <p:nvPr/>
        </p:nvSpPr>
        <p:spPr bwMode="auto">
          <a:xfrm>
            <a:off x="457201" y="5645120"/>
            <a:ext cx="195515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600" b="1" dirty="0" smtClean="0">
                <a:solidFill>
                  <a:srgbClr val="C00000"/>
                </a:solidFill>
              </a:rPr>
              <a:t>1-е полугодие 2011</a:t>
            </a:r>
            <a:r>
              <a:rPr lang="ru-RU" sz="2000" b="1" dirty="0" smtClean="0">
                <a:solidFill>
                  <a:srgbClr val="C00000"/>
                </a:solidFill>
              </a:rPr>
              <a:t> </a:t>
            </a:r>
            <a:endParaRPr lang="ru-RU" sz="2000" b="1" dirty="0">
              <a:solidFill>
                <a:srgbClr val="C00000"/>
              </a:solidFill>
            </a:endParaRPr>
          </a:p>
        </p:txBody>
      </p:sp>
      <p:sp>
        <p:nvSpPr>
          <p:cNvPr id="13318" name="TextBox 8"/>
          <p:cNvSpPr txBox="1">
            <a:spLocks noChangeArrowheads="1"/>
          </p:cNvSpPr>
          <p:nvPr/>
        </p:nvSpPr>
        <p:spPr bwMode="auto">
          <a:xfrm>
            <a:off x="2555776" y="5661248"/>
            <a:ext cx="189744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600" b="1" dirty="0" smtClean="0">
                <a:solidFill>
                  <a:srgbClr val="C00000"/>
                </a:solidFill>
              </a:rPr>
              <a:t>1-е полугодие 2012</a:t>
            </a:r>
            <a:endParaRPr lang="ru-RU" sz="1600" b="1" dirty="0">
              <a:solidFill>
                <a:srgbClr val="C00000"/>
              </a:solidFill>
            </a:endParaRPr>
          </a:p>
        </p:txBody>
      </p:sp>
      <p:sp>
        <p:nvSpPr>
          <p:cNvPr id="4" name="Куб 3"/>
          <p:cNvSpPr/>
          <p:nvPr/>
        </p:nvSpPr>
        <p:spPr>
          <a:xfrm>
            <a:off x="457200" y="3573464"/>
            <a:ext cx="1810544" cy="1727744"/>
          </a:xfrm>
          <a:prstGeom prst="cube">
            <a:avLst/>
          </a:prstGeom>
          <a:ln>
            <a:solidFill>
              <a:schemeClr val="accent4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b="1" dirty="0"/>
              <a:t>Общий объём </a:t>
            </a:r>
            <a:r>
              <a:rPr lang="ru-RU" sz="1200" b="1" dirty="0" smtClean="0"/>
              <a:t>задолженности</a:t>
            </a:r>
          </a:p>
          <a:p>
            <a:pPr algn="ctr">
              <a:defRPr/>
            </a:pPr>
            <a:endParaRPr lang="ru-RU" sz="1400" b="1" dirty="0" smtClean="0"/>
          </a:p>
          <a:p>
            <a:pPr algn="ctr">
              <a:defRPr/>
            </a:pPr>
            <a:r>
              <a:rPr lang="ru-RU" sz="1400" b="1" dirty="0" smtClean="0"/>
              <a:t>1225 млрд.</a:t>
            </a:r>
            <a:endParaRPr lang="ru-RU" sz="1400" b="1" dirty="0"/>
          </a:p>
        </p:txBody>
      </p:sp>
      <p:sp>
        <p:nvSpPr>
          <p:cNvPr id="8" name="Куб 7"/>
          <p:cNvSpPr/>
          <p:nvPr/>
        </p:nvSpPr>
        <p:spPr>
          <a:xfrm>
            <a:off x="2577612" y="3227388"/>
            <a:ext cx="1926980" cy="2062162"/>
          </a:xfrm>
          <a:prstGeom prst="cube">
            <a:avLst/>
          </a:prstGeom>
          <a:ln>
            <a:solidFill>
              <a:schemeClr val="accent4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dirty="0"/>
              <a:t>Общий объём </a:t>
            </a:r>
            <a:r>
              <a:rPr lang="ru-RU" sz="1400" b="1" dirty="0" smtClean="0"/>
              <a:t>задолженности</a:t>
            </a:r>
          </a:p>
          <a:p>
            <a:pPr algn="ctr">
              <a:defRPr/>
            </a:pPr>
            <a:endParaRPr lang="ru-RU" sz="1400" b="1" dirty="0" smtClean="0"/>
          </a:p>
          <a:p>
            <a:pPr algn="ctr">
              <a:defRPr/>
            </a:pPr>
            <a:r>
              <a:rPr lang="ru-RU" sz="1400" b="1" dirty="0" smtClean="0"/>
              <a:t>1658 млрд.</a:t>
            </a:r>
          </a:p>
        </p:txBody>
      </p:sp>
      <p:sp>
        <p:nvSpPr>
          <p:cNvPr id="9" name="Цилиндр 8"/>
          <p:cNvSpPr/>
          <p:nvPr/>
        </p:nvSpPr>
        <p:spPr>
          <a:xfrm>
            <a:off x="5336931" y="3753036"/>
            <a:ext cx="1261697" cy="1536514"/>
          </a:xfrm>
          <a:prstGeom prst="can">
            <a:avLst/>
          </a:prstGeom>
          <a:ln>
            <a:solidFill>
              <a:schemeClr val="accent4">
                <a:lumMod val="50000"/>
              </a:schemeClr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b="1" dirty="0"/>
              <a:t>Ипотечные </a:t>
            </a:r>
            <a:r>
              <a:rPr lang="ru-RU" sz="1600" b="1" dirty="0" smtClean="0"/>
              <a:t>выдачи</a:t>
            </a:r>
          </a:p>
          <a:p>
            <a:pPr algn="ctr">
              <a:defRPr/>
            </a:pPr>
            <a:r>
              <a:rPr lang="ru-RU" sz="1600" b="1" dirty="0" smtClean="0"/>
              <a:t>289 млрд.</a:t>
            </a:r>
            <a:endParaRPr lang="ru-RU" sz="1600" b="1" dirty="0"/>
          </a:p>
        </p:txBody>
      </p:sp>
      <p:sp>
        <p:nvSpPr>
          <p:cNvPr id="10" name="Цилиндр 9"/>
          <p:cNvSpPr/>
          <p:nvPr/>
        </p:nvSpPr>
        <p:spPr>
          <a:xfrm>
            <a:off x="7297615" y="2744788"/>
            <a:ext cx="1295400" cy="2544762"/>
          </a:xfrm>
          <a:prstGeom prst="can">
            <a:avLst/>
          </a:prstGeom>
          <a:ln>
            <a:solidFill>
              <a:srgbClr val="002060"/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/>
              <a:t>Ипотечные </a:t>
            </a:r>
            <a:r>
              <a:rPr lang="ru-RU" b="1" dirty="0" smtClean="0"/>
              <a:t>выдачи</a:t>
            </a:r>
          </a:p>
          <a:p>
            <a:pPr algn="ctr">
              <a:defRPr/>
            </a:pPr>
            <a:endParaRPr lang="ru-RU" b="1" dirty="0"/>
          </a:p>
          <a:p>
            <a:pPr algn="ctr">
              <a:defRPr/>
            </a:pPr>
            <a:r>
              <a:rPr lang="ru-RU" b="1" dirty="0" smtClean="0"/>
              <a:t>441 млрд.</a:t>
            </a:r>
            <a:endParaRPr lang="ru-RU" b="1" dirty="0"/>
          </a:p>
        </p:txBody>
      </p:sp>
      <p:sp>
        <p:nvSpPr>
          <p:cNvPr id="11" name="Выгнутая вниз стрелка 10"/>
          <p:cNvSpPr/>
          <p:nvPr/>
        </p:nvSpPr>
        <p:spPr>
          <a:xfrm rot="19587528">
            <a:off x="1170843" y="3028950"/>
            <a:ext cx="2394438" cy="876300"/>
          </a:xfrm>
          <a:prstGeom prst="curvedUpArrow">
            <a:avLst>
              <a:gd name="adj1" fmla="val 27648"/>
              <a:gd name="adj2" fmla="val 94991"/>
              <a:gd name="adj3" fmla="val 46627"/>
            </a:avLst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13325" name="TextBox 11"/>
          <p:cNvSpPr txBox="1">
            <a:spLocks noChangeArrowheads="1"/>
          </p:cNvSpPr>
          <p:nvPr/>
        </p:nvSpPr>
        <p:spPr bwMode="auto">
          <a:xfrm>
            <a:off x="1892771" y="2581276"/>
            <a:ext cx="63992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b="1" dirty="0" smtClean="0"/>
              <a:t>35% </a:t>
            </a:r>
            <a:endParaRPr lang="ru-RU" b="1" dirty="0"/>
          </a:p>
          <a:p>
            <a:pPr algn="ctr"/>
            <a:r>
              <a:rPr lang="ru-RU" b="1" dirty="0"/>
              <a:t>рост</a:t>
            </a:r>
          </a:p>
        </p:txBody>
      </p:sp>
      <p:sp>
        <p:nvSpPr>
          <p:cNvPr id="13326" name="TextBox 7"/>
          <p:cNvSpPr txBox="1">
            <a:spLocks noChangeArrowheads="1"/>
          </p:cNvSpPr>
          <p:nvPr/>
        </p:nvSpPr>
        <p:spPr bwMode="auto">
          <a:xfrm>
            <a:off x="5148064" y="5517232"/>
            <a:ext cx="197919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600" b="1" dirty="0" smtClean="0">
                <a:solidFill>
                  <a:srgbClr val="C00000"/>
                </a:solidFill>
              </a:rPr>
              <a:t>1-е полугодие 2011</a:t>
            </a:r>
            <a:r>
              <a:rPr lang="ru-RU" sz="2800" b="1" dirty="0" smtClean="0">
                <a:solidFill>
                  <a:srgbClr val="C00000"/>
                </a:solidFill>
              </a:rPr>
              <a:t> </a:t>
            </a:r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13327" name="TextBox 8"/>
          <p:cNvSpPr txBox="1">
            <a:spLocks noChangeArrowheads="1"/>
          </p:cNvSpPr>
          <p:nvPr/>
        </p:nvSpPr>
        <p:spPr bwMode="auto">
          <a:xfrm>
            <a:off x="7020272" y="5661248"/>
            <a:ext cx="194393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600" b="1" dirty="0" smtClean="0">
                <a:solidFill>
                  <a:srgbClr val="C00000"/>
                </a:solidFill>
              </a:rPr>
              <a:t>1-е полугодие 2012 </a:t>
            </a:r>
            <a:endParaRPr lang="ru-RU" sz="1600" b="1" dirty="0">
              <a:solidFill>
                <a:srgbClr val="C00000"/>
              </a:solidFill>
            </a:endParaRPr>
          </a:p>
        </p:txBody>
      </p:sp>
      <p:sp>
        <p:nvSpPr>
          <p:cNvPr id="21" name="Выгнутая вниз стрелка 20"/>
          <p:cNvSpPr/>
          <p:nvPr/>
        </p:nvSpPr>
        <p:spPr>
          <a:xfrm rot="17841087">
            <a:off x="5665911" y="2792168"/>
            <a:ext cx="2724150" cy="870438"/>
          </a:xfrm>
          <a:prstGeom prst="curvedUpArrow">
            <a:avLst>
              <a:gd name="adj1" fmla="val 27648"/>
              <a:gd name="adj2" fmla="val 94991"/>
              <a:gd name="adj3" fmla="val 46627"/>
            </a:avLst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13329" name="TextBox 14"/>
          <p:cNvSpPr txBox="1">
            <a:spLocks noChangeArrowheads="1"/>
          </p:cNvSpPr>
          <p:nvPr/>
        </p:nvSpPr>
        <p:spPr bwMode="auto">
          <a:xfrm>
            <a:off x="5795914" y="2420939"/>
            <a:ext cx="1252267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b="1" dirty="0"/>
              <a:t>Рост </a:t>
            </a:r>
          </a:p>
          <a:p>
            <a:pPr algn="ctr"/>
            <a:r>
              <a:rPr lang="ru-RU" b="1" dirty="0"/>
              <a:t>в </a:t>
            </a:r>
            <a:r>
              <a:rPr lang="ru-RU" b="1" dirty="0" smtClean="0"/>
              <a:t>1,5 </a:t>
            </a:r>
            <a:r>
              <a:rPr lang="ru-RU" b="1" dirty="0"/>
              <a:t>раза  </a:t>
            </a:r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>
            <a:off x="4936881" y="2122488"/>
            <a:ext cx="0" cy="40068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>
            <a:off x="4870938" y="2122488"/>
            <a:ext cx="0" cy="400685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Picture 2" descr="C:\!_Work\наши логотипы\PNG\ВСК-ИПОТЕКА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60648"/>
            <a:ext cx="1863978" cy="1008906"/>
          </a:xfrm>
          <a:prstGeom prst="rect">
            <a:avLst/>
          </a:prstGeom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Rectangle 3"/>
          <p:cNvSpPr>
            <a:spLocks noChangeArrowheads="1"/>
          </p:cNvSpPr>
          <p:nvPr/>
        </p:nvSpPr>
        <p:spPr bwMode="auto">
          <a:xfrm>
            <a:off x="827584" y="6381328"/>
            <a:ext cx="2807791" cy="21949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30809" tIns="39126" rIns="30809" bIns="39126" anchor="ctr"/>
          <a:lstStyle/>
          <a:p>
            <a:pPr marL="342900" indent="-342900" algn="just">
              <a:lnSpc>
                <a:spcPct val="80000"/>
              </a:lnSpc>
              <a:buClr>
                <a:srgbClr val="FF0200"/>
              </a:buClr>
            </a:pPr>
            <a:r>
              <a:rPr lang="ru-RU" sz="1200" i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Источник</a:t>
            </a:r>
            <a:r>
              <a:rPr lang="en-US" sz="1200" i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:</a:t>
            </a:r>
            <a:r>
              <a:rPr lang="ru-RU" sz="1200" i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 Банк России, </a:t>
            </a:r>
            <a:r>
              <a:rPr lang="ru-RU" sz="1200" i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расчеты «ВСК-Ипотека»</a:t>
            </a:r>
            <a:endParaRPr lang="ru-RU" sz="1200" i="1" dirty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  <a:p>
            <a:pPr marL="342900" indent="-342900" algn="just">
              <a:lnSpc>
                <a:spcPct val="80000"/>
              </a:lnSpc>
              <a:buClr>
                <a:srgbClr val="FF0200"/>
              </a:buClr>
            </a:pPr>
            <a:endParaRPr lang="ru-RU" sz="1200" i="1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11760" y="274638"/>
            <a:ext cx="6275040" cy="1143000"/>
          </a:xfrm>
        </p:spPr>
        <p:txBody>
          <a:bodyPr>
            <a:normAutofit/>
          </a:bodyPr>
          <a:lstStyle/>
          <a:p>
            <a:pPr algn="l"/>
            <a:r>
              <a:rPr lang="ru-RU" b="1" dirty="0" smtClean="0">
                <a:ln>
                  <a:solidFill>
                    <a:srgbClr val="0070C0"/>
                  </a:solidFill>
                </a:ln>
              </a:rPr>
              <a:t>Процентные ставки</a:t>
            </a:r>
            <a:endParaRPr lang="ru-RU" b="1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0" y="6630604"/>
            <a:ext cx="9144000" cy="227396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1600" b="1" dirty="0" smtClean="0"/>
              <a:t>www.vsk-ipoteka.ru</a:t>
            </a:r>
            <a:endParaRPr lang="ru-RU" sz="1600" b="1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0" y="1412776"/>
            <a:ext cx="9144000" cy="45719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ru-RU" sz="1600" b="1" dirty="0"/>
          </a:p>
        </p:txBody>
      </p:sp>
      <p:pic>
        <p:nvPicPr>
          <p:cNvPr id="14" name="Picture 2" descr="C:\!_Work\наши логотипы\PNG\ВСК-ИПОТЕКА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8640"/>
            <a:ext cx="1863978" cy="1008906"/>
          </a:xfrm>
          <a:prstGeom prst="rect">
            <a:avLst/>
          </a:prstGeom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TextBox 16"/>
          <p:cNvSpPr txBox="1"/>
          <p:nvPr/>
        </p:nvSpPr>
        <p:spPr>
          <a:xfrm>
            <a:off x="827584" y="3284984"/>
            <a:ext cx="7488832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400" dirty="0" smtClean="0"/>
          </a:p>
        </p:txBody>
      </p:sp>
      <p:pic>
        <p:nvPicPr>
          <p:cNvPr id="7" name="Object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71600" y="1772816"/>
            <a:ext cx="7167265" cy="468529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3386454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11760" y="274638"/>
            <a:ext cx="6275040" cy="1143000"/>
          </a:xfrm>
        </p:spPr>
        <p:txBody>
          <a:bodyPr>
            <a:noAutofit/>
          </a:bodyPr>
          <a:lstStyle/>
          <a:p>
            <a:pPr algn="l"/>
            <a:r>
              <a:rPr lang="ru-RU" sz="3600" b="1" dirty="0" smtClean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</a:rPr>
              <a:t>Зависимость объемов выдачи от процентной ставки</a:t>
            </a:r>
            <a:endParaRPr lang="ru-RU" sz="3600" b="1" dirty="0">
              <a:ln>
                <a:solidFill>
                  <a:schemeClr val="tx2">
                    <a:lumMod val="75000"/>
                  </a:schemeClr>
                </a:solidFill>
              </a:ln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0" y="6630604"/>
            <a:ext cx="9144000" cy="227396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1600" b="1" dirty="0" smtClean="0"/>
              <a:t>www.vsk-ipoteka.ru</a:t>
            </a:r>
            <a:endParaRPr lang="ru-RU" sz="1600" b="1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0" y="1412776"/>
            <a:ext cx="9144000" cy="45719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ru-RU" sz="1600" b="1" dirty="0"/>
          </a:p>
        </p:txBody>
      </p:sp>
      <p:pic>
        <p:nvPicPr>
          <p:cNvPr id="14" name="Picture 2" descr="C:\!_Work\наши логотипы\PNG\ВСК-ИПОТЕКА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8640"/>
            <a:ext cx="1863978" cy="1008906"/>
          </a:xfrm>
          <a:prstGeom prst="rect">
            <a:avLst/>
          </a:prstGeom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TextBox 16"/>
          <p:cNvSpPr txBox="1"/>
          <p:nvPr/>
        </p:nvSpPr>
        <p:spPr>
          <a:xfrm>
            <a:off x="827584" y="3284984"/>
            <a:ext cx="7488832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400" dirty="0" smtClean="0"/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107503" y="2564904"/>
          <a:ext cx="8784973" cy="1944216"/>
        </p:xfrm>
        <a:graphic>
          <a:graphicData uri="http://schemas.openxmlformats.org/drawingml/2006/table">
            <a:tbl>
              <a:tblPr/>
              <a:tblGrid>
                <a:gridCol w="576062"/>
                <a:gridCol w="432048"/>
                <a:gridCol w="475067"/>
                <a:gridCol w="501433"/>
                <a:gridCol w="478196"/>
                <a:gridCol w="499322"/>
                <a:gridCol w="498618"/>
                <a:gridCol w="501433"/>
                <a:gridCol w="497208"/>
                <a:gridCol w="499322"/>
                <a:gridCol w="498618"/>
                <a:gridCol w="475378"/>
                <a:gridCol w="475378"/>
                <a:gridCol w="475378"/>
                <a:gridCol w="475378"/>
                <a:gridCol w="475378"/>
                <a:gridCol w="475378"/>
                <a:gridCol w="475378"/>
              </a:tblGrid>
              <a:tr h="6061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Кварт</a:t>
                      </a:r>
                      <a:r>
                        <a:rPr lang="en-US" sz="105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/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год</a:t>
                      </a:r>
                      <a:endParaRPr lang="ru-RU" sz="105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927" marR="559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II.</a:t>
                      </a:r>
                      <a:endParaRPr lang="ru-RU" sz="1400" b="1" dirty="0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08</a:t>
                      </a:r>
                      <a:endParaRPr lang="ru-RU" sz="14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927" marR="559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III. 08</a:t>
                      </a:r>
                      <a:endParaRPr lang="ru-RU" sz="14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927" marR="559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IV. 08</a:t>
                      </a:r>
                      <a:endParaRPr lang="ru-RU" sz="14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927" marR="559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I. </a:t>
                      </a:r>
                      <a:endParaRPr lang="ru-RU" sz="1400" b="1" dirty="0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09</a:t>
                      </a:r>
                      <a:endParaRPr lang="ru-RU" sz="14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927" marR="559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II. </a:t>
                      </a:r>
                      <a:endParaRPr lang="ru-RU" sz="1400" b="1" dirty="0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09</a:t>
                      </a:r>
                      <a:endParaRPr lang="ru-RU" sz="14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927" marR="559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III. 09</a:t>
                      </a:r>
                      <a:endParaRPr lang="ru-RU" sz="14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927" marR="559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IV. 09</a:t>
                      </a:r>
                      <a:endParaRPr lang="ru-RU" sz="14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927" marR="559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I</a:t>
                      </a:r>
                      <a:r>
                        <a:rPr lang="en-US" sz="14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ru-RU" sz="1400" b="1" dirty="0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10</a:t>
                      </a:r>
                      <a:endParaRPr lang="ru-RU" sz="14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927" marR="559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II</a:t>
                      </a:r>
                      <a:r>
                        <a:rPr lang="en-US" sz="14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ru-RU" sz="1400" b="1" dirty="0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10</a:t>
                      </a:r>
                      <a:endParaRPr lang="ru-RU" sz="14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927" marR="559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III</a:t>
                      </a:r>
                      <a:r>
                        <a:rPr lang="en-US" sz="14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ru-RU" sz="1400" b="1" dirty="0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10</a:t>
                      </a:r>
                      <a:endParaRPr lang="ru-RU" sz="14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927" marR="559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IV</a:t>
                      </a:r>
                      <a:r>
                        <a:rPr lang="en-US" sz="14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ru-RU" sz="1400" b="1" dirty="0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10</a:t>
                      </a:r>
                      <a:endParaRPr lang="ru-RU" sz="14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927" marR="559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I</a:t>
                      </a:r>
                      <a:r>
                        <a:rPr lang="en-US" sz="14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ru-RU" sz="1400" b="1" dirty="0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11</a:t>
                      </a:r>
                      <a:endParaRPr lang="ru-RU" sz="14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927" marR="559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II</a:t>
                      </a:r>
                      <a:r>
                        <a:rPr lang="en-US" sz="14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ru-RU" sz="1400" b="1" dirty="0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11</a:t>
                      </a:r>
                      <a:endParaRPr lang="ru-RU" sz="14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927" marR="559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III</a:t>
                      </a:r>
                      <a:r>
                        <a:rPr lang="en-US" sz="14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ru-RU" sz="1400" b="1" dirty="0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11</a:t>
                      </a:r>
                      <a:endParaRPr lang="ru-RU" sz="14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927" marR="559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IV</a:t>
                      </a:r>
                      <a:r>
                        <a:rPr lang="en-US" sz="14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ru-RU" sz="1400" b="1" dirty="0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11</a:t>
                      </a:r>
                      <a:endParaRPr lang="ru-RU" sz="14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927" marR="559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I</a:t>
                      </a:r>
                      <a:r>
                        <a:rPr lang="en-US" sz="14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ru-RU" sz="1400" b="1" dirty="0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12</a:t>
                      </a:r>
                      <a:endParaRPr lang="ru-RU" sz="14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927" marR="559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II</a:t>
                      </a:r>
                      <a:r>
                        <a:rPr lang="en-US" sz="14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ru-RU" sz="1400" b="1" dirty="0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12</a:t>
                      </a:r>
                      <a:endParaRPr lang="ru-RU" sz="14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927" marR="559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6690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err="1" smtClean="0">
                          <a:latin typeface="Calibri"/>
                          <a:ea typeface="Calibri"/>
                          <a:cs typeface="Times New Roman"/>
                        </a:rPr>
                        <a:t>Млрдруб</a:t>
                      </a:r>
                      <a:r>
                        <a:rPr lang="ru-RU" sz="1400" b="1" dirty="0" smtClean="0"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927" marR="559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Calibri"/>
                          <a:ea typeface="Calibri"/>
                          <a:cs typeface="Times New Roman"/>
                        </a:rPr>
                        <a:t>193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927" marR="559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Calibri"/>
                          <a:ea typeface="Calibri"/>
                          <a:cs typeface="Times New Roman"/>
                        </a:rPr>
                        <a:t>191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927" marR="559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Calibri"/>
                          <a:ea typeface="Calibri"/>
                          <a:cs typeface="Times New Roman"/>
                        </a:rPr>
                        <a:t>119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927" marR="559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Calibri"/>
                          <a:ea typeface="Calibri"/>
                          <a:cs typeface="Times New Roman"/>
                        </a:rPr>
                        <a:t>27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927" marR="559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Calibri"/>
                          <a:ea typeface="Calibri"/>
                          <a:cs typeface="Times New Roman"/>
                        </a:rPr>
                        <a:t>33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927" marR="559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Calibri"/>
                          <a:ea typeface="Calibri"/>
                          <a:cs typeface="Times New Roman"/>
                        </a:rPr>
                        <a:t>46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927" marR="559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Calibri"/>
                          <a:ea typeface="Calibri"/>
                          <a:cs typeface="Times New Roman"/>
                        </a:rPr>
                        <a:t>70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927" marR="559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Calibri"/>
                          <a:ea typeface="Calibri"/>
                          <a:cs typeface="Times New Roman"/>
                        </a:rPr>
                        <a:t>54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927" marR="559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Calibri"/>
                          <a:ea typeface="Calibri"/>
                          <a:cs typeface="Times New Roman"/>
                        </a:rPr>
                        <a:t>91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927" marR="559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Calibri"/>
                          <a:ea typeface="Calibri"/>
                          <a:cs typeface="Times New Roman"/>
                        </a:rPr>
                        <a:t>113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927" marR="559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Calibri"/>
                          <a:ea typeface="Calibri"/>
                          <a:cs typeface="Times New Roman"/>
                        </a:rPr>
                        <a:t>160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927" marR="559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Calibri"/>
                          <a:ea typeface="Calibri"/>
                          <a:cs typeface="Times New Roman"/>
                        </a:rPr>
                        <a:t>112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927" marR="559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Calibri"/>
                          <a:ea typeface="Calibri"/>
                          <a:cs typeface="Times New Roman"/>
                        </a:rPr>
                        <a:t>177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927" marR="559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Calibri"/>
                          <a:ea typeface="Calibri"/>
                          <a:cs typeface="Times New Roman"/>
                        </a:rPr>
                        <a:t>201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927" marR="559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256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927" marR="559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Calibri"/>
                          <a:ea typeface="Calibri"/>
                          <a:cs typeface="Times New Roman"/>
                        </a:rPr>
                        <a:t>187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927" marR="559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254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927" marR="559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6690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latin typeface="Calibri"/>
                          <a:ea typeface="Calibri"/>
                          <a:cs typeface="Times New Roman"/>
                        </a:rPr>
                        <a:t>%</a:t>
                      </a:r>
                      <a:endParaRPr lang="ru-RU" sz="2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927" marR="559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Calibri"/>
                          <a:ea typeface="Calibri"/>
                          <a:cs typeface="Times New Roman"/>
                        </a:rPr>
                        <a:t>12,6</a:t>
                      </a:r>
                    </a:p>
                  </a:txBody>
                  <a:tcPr marL="55927" marR="559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Calibri"/>
                          <a:ea typeface="Calibri"/>
                          <a:cs typeface="Times New Roman"/>
                        </a:rPr>
                        <a:t>12,8</a:t>
                      </a:r>
                    </a:p>
                  </a:txBody>
                  <a:tcPr marL="55927" marR="559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Calibri"/>
                          <a:ea typeface="Calibri"/>
                          <a:cs typeface="Times New Roman"/>
                        </a:rPr>
                        <a:t>13,0</a:t>
                      </a:r>
                    </a:p>
                  </a:txBody>
                  <a:tcPr marL="55927" marR="559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Calibri"/>
                          <a:ea typeface="Calibri"/>
                          <a:cs typeface="Times New Roman"/>
                        </a:rPr>
                        <a:t>14,6</a:t>
                      </a:r>
                    </a:p>
                  </a:txBody>
                  <a:tcPr marL="55927" marR="559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Calibri"/>
                          <a:ea typeface="Calibri"/>
                          <a:cs typeface="Times New Roman"/>
                        </a:rPr>
                        <a:t>15,0</a:t>
                      </a:r>
                    </a:p>
                  </a:txBody>
                  <a:tcPr marL="55927" marR="559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Calibri"/>
                          <a:ea typeface="Calibri"/>
                          <a:cs typeface="Times New Roman"/>
                        </a:rPr>
                        <a:t>14,7</a:t>
                      </a:r>
                    </a:p>
                  </a:txBody>
                  <a:tcPr marL="55927" marR="559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Calibri"/>
                          <a:ea typeface="Calibri"/>
                          <a:cs typeface="Times New Roman"/>
                        </a:rPr>
                        <a:t>14,5</a:t>
                      </a:r>
                    </a:p>
                  </a:txBody>
                  <a:tcPr marL="55927" marR="559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Calibri"/>
                          <a:ea typeface="Calibri"/>
                          <a:cs typeface="Times New Roman"/>
                        </a:rPr>
                        <a:t>14,0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927" marR="559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Calibri"/>
                          <a:ea typeface="Calibri"/>
                          <a:cs typeface="Times New Roman"/>
                        </a:rPr>
                        <a:t>13,6</a:t>
                      </a:r>
                    </a:p>
                  </a:txBody>
                  <a:tcPr marL="55927" marR="559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Calibri"/>
                          <a:ea typeface="Calibri"/>
                          <a:cs typeface="Times New Roman"/>
                        </a:rPr>
                        <a:t>13</a:t>
                      </a:r>
                      <a:r>
                        <a:rPr lang="ru-RU" sz="1400" b="1" dirty="0">
                          <a:latin typeface="Calibri"/>
                          <a:ea typeface="Calibri"/>
                          <a:cs typeface="Times New Roman"/>
                        </a:rPr>
                        <a:t>,</a:t>
                      </a:r>
                      <a:r>
                        <a:rPr lang="en-US" sz="1400" b="1" dirty="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927" marR="559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Calibri"/>
                          <a:ea typeface="Calibri"/>
                          <a:cs typeface="Times New Roman"/>
                        </a:rPr>
                        <a:t>12,6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927" marR="559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Calibri"/>
                          <a:ea typeface="Calibri"/>
                          <a:cs typeface="Times New Roman"/>
                        </a:rPr>
                        <a:t>12,6</a:t>
                      </a:r>
                    </a:p>
                  </a:txBody>
                  <a:tcPr marL="55927" marR="559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Calibri"/>
                          <a:ea typeface="Calibri"/>
                          <a:cs typeface="Times New Roman"/>
                        </a:rPr>
                        <a:t>12,2</a:t>
                      </a:r>
                    </a:p>
                  </a:txBody>
                  <a:tcPr marL="55927" marR="559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Calibri"/>
                          <a:ea typeface="Calibri"/>
                          <a:cs typeface="Times New Roman"/>
                        </a:rPr>
                        <a:t>11,8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927" marR="559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Calibri"/>
                          <a:ea typeface="Calibri"/>
                          <a:cs typeface="Times New Roman"/>
                        </a:rPr>
                        <a:t>11,6</a:t>
                      </a:r>
                    </a:p>
                  </a:txBody>
                  <a:tcPr marL="55927" marR="559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Calibri"/>
                          <a:ea typeface="Calibri"/>
                          <a:cs typeface="Times New Roman"/>
                        </a:rPr>
                        <a:t>12,0</a:t>
                      </a:r>
                    </a:p>
                  </a:txBody>
                  <a:tcPr marL="55927" marR="559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Calibri"/>
                          <a:ea typeface="Calibri"/>
                          <a:cs typeface="Times New Roman"/>
                        </a:rPr>
                        <a:t>12,3</a:t>
                      </a:r>
                    </a:p>
                  </a:txBody>
                  <a:tcPr marL="55927" marR="559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611560" y="5517232"/>
            <a:ext cx="5760640" cy="268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80000"/>
              </a:lnSpc>
              <a:buClr>
                <a:srgbClr val="FF0200"/>
              </a:buClr>
            </a:pPr>
            <a:r>
              <a:rPr lang="ru-RU" sz="1400" i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Источник</a:t>
            </a:r>
            <a:r>
              <a:rPr lang="en-US" sz="1400" i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:</a:t>
            </a:r>
            <a:r>
              <a:rPr lang="ru-RU" sz="1400" i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 Банк России, расчеты «ВСК-Ипотека»</a:t>
            </a:r>
            <a:endParaRPr lang="ru-RU" sz="1400" i="1" dirty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86454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11760" y="274638"/>
            <a:ext cx="6275040" cy="1143000"/>
          </a:xfrm>
        </p:spPr>
        <p:txBody>
          <a:bodyPr>
            <a:noAutofit/>
          </a:bodyPr>
          <a:lstStyle/>
          <a:p>
            <a:pPr algn="l"/>
            <a:r>
              <a:rPr lang="ru-RU" sz="4000" b="1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Ипотека в абсолютных цифрах</a:t>
            </a:r>
            <a:endParaRPr lang="ru-RU" sz="4000" b="1" dirty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+mn-ea"/>
              <a:cs typeface="+mn-cs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0" y="6630604"/>
            <a:ext cx="9144000" cy="227396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1600" b="1" dirty="0" smtClean="0"/>
              <a:t>www.vsk-ipoteka.ru</a:t>
            </a:r>
            <a:endParaRPr lang="ru-RU" sz="1600" b="1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0" y="1412776"/>
            <a:ext cx="9144000" cy="45719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ru-RU" sz="1600" b="1" dirty="0"/>
          </a:p>
        </p:txBody>
      </p:sp>
      <p:pic>
        <p:nvPicPr>
          <p:cNvPr id="14" name="Picture 2" descr="C:\!_Work\наши логотипы\PNG\ВСК-ИПОТЕКА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8640"/>
            <a:ext cx="1863978" cy="1008906"/>
          </a:xfrm>
          <a:prstGeom prst="rect">
            <a:avLst/>
          </a:prstGeom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TextBox 16"/>
          <p:cNvSpPr txBox="1"/>
          <p:nvPr/>
        </p:nvSpPr>
        <p:spPr>
          <a:xfrm>
            <a:off x="827584" y="3284984"/>
            <a:ext cx="7488832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400" dirty="0" smtClean="0"/>
          </a:p>
        </p:txBody>
      </p:sp>
      <p:graphicFrame>
        <p:nvGraphicFramePr>
          <p:cNvPr id="8" name="Диаграмма 4"/>
          <p:cNvGraphicFramePr>
            <a:graphicFrameLocks/>
          </p:cNvGraphicFramePr>
          <p:nvPr/>
        </p:nvGraphicFramePr>
        <p:xfrm>
          <a:off x="1259632" y="2420888"/>
          <a:ext cx="6040438" cy="39068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2267744" y="1700808"/>
            <a:ext cx="301646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4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Доля  ипотеки в ВВП</a:t>
            </a:r>
            <a:endParaRPr lang="ru-RU" sz="2400" b="1" dirty="0"/>
          </a:p>
        </p:txBody>
      </p:sp>
    </p:spTree>
    <p:extLst>
      <p:ext uri="{BB962C8B-B14F-4D97-AF65-F5344CB8AC3E}">
        <p14:creationId xmlns="" xmlns:p14="http://schemas.microsoft.com/office/powerpoint/2010/main" val="3386454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11760" y="274638"/>
            <a:ext cx="627504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Доля ипотеки в сделках с жильем</a:t>
            </a:r>
            <a:endParaRPr lang="ru-RU" b="1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0" y="6630604"/>
            <a:ext cx="9144000" cy="227396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1600" b="1" dirty="0" smtClean="0"/>
              <a:t>www.vsk-ipoteka.ru</a:t>
            </a:r>
            <a:endParaRPr lang="ru-RU" sz="1600" b="1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0" y="1412776"/>
            <a:ext cx="9144000" cy="45719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ru-RU" sz="1600" b="1" dirty="0"/>
          </a:p>
        </p:txBody>
      </p:sp>
      <p:pic>
        <p:nvPicPr>
          <p:cNvPr id="14" name="Picture 2" descr="C:\!_Work\наши логотипы\PNG\ВСК-ИПОТЕКА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8640"/>
            <a:ext cx="1863978" cy="1008906"/>
          </a:xfrm>
          <a:prstGeom prst="rect">
            <a:avLst/>
          </a:prstGeom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TextBox 16"/>
          <p:cNvSpPr txBox="1"/>
          <p:nvPr/>
        </p:nvSpPr>
        <p:spPr>
          <a:xfrm>
            <a:off x="827584" y="3284984"/>
            <a:ext cx="7488832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400" dirty="0" smtClean="0"/>
          </a:p>
        </p:txBody>
      </p:sp>
      <p:graphicFrame>
        <p:nvGraphicFramePr>
          <p:cNvPr id="8" name="Объект 1"/>
          <p:cNvGraphicFramePr>
            <a:graphicFrameLocks/>
          </p:cNvGraphicFramePr>
          <p:nvPr/>
        </p:nvGraphicFramePr>
        <p:xfrm>
          <a:off x="1157288" y="1679575"/>
          <a:ext cx="6877050" cy="4146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4139952" y="3933056"/>
            <a:ext cx="4572000" cy="73866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sz="2400" b="1" dirty="0" smtClean="0">
                <a:solidFill>
                  <a:srgbClr val="C00000"/>
                </a:solidFill>
              </a:rPr>
              <a:t>20% </a:t>
            </a:r>
            <a:r>
              <a:rPr lang="ru-RU" dirty="0" smtClean="0">
                <a:solidFill>
                  <a:srgbClr val="C00000"/>
                </a:solidFill>
              </a:rPr>
              <a:t>(Москва -35%)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</a:p>
          <a:p>
            <a:r>
              <a:rPr lang="ru-RU" b="1" dirty="0" smtClean="0">
                <a:solidFill>
                  <a:srgbClr val="C00000"/>
                </a:solidFill>
              </a:rPr>
              <a:t>             </a:t>
            </a:r>
            <a:r>
              <a:rPr lang="ru-RU" dirty="0" smtClean="0">
                <a:solidFill>
                  <a:srgbClr val="C00000"/>
                </a:solidFill>
              </a:rPr>
              <a:t>(в автокредитовании – 50%)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386454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11760" y="274638"/>
            <a:ext cx="627504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Дополнительные факторы влияния: «плюсы»</a:t>
            </a:r>
            <a:endParaRPr lang="ru-RU" b="1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0" y="6630604"/>
            <a:ext cx="9144000" cy="227396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1600" b="1" dirty="0" smtClean="0"/>
              <a:t>www.vsk-ipoteka.ru</a:t>
            </a:r>
            <a:endParaRPr lang="ru-RU" sz="1600" b="1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0" y="1412776"/>
            <a:ext cx="9144000" cy="45719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ru-RU" sz="1600" b="1" dirty="0"/>
          </a:p>
        </p:txBody>
      </p:sp>
      <p:pic>
        <p:nvPicPr>
          <p:cNvPr id="14" name="Picture 2" descr="C:\!_Work\наши логотипы\PNG\ВСК-ИПОТЕКА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8640"/>
            <a:ext cx="1863978" cy="1008906"/>
          </a:xfrm>
          <a:prstGeom prst="rect">
            <a:avLst/>
          </a:prstGeom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TextBox 16"/>
          <p:cNvSpPr txBox="1"/>
          <p:nvPr/>
        </p:nvSpPr>
        <p:spPr>
          <a:xfrm>
            <a:off x="827584" y="3284984"/>
            <a:ext cx="7488832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400" dirty="0" smtClean="0"/>
          </a:p>
        </p:txBody>
      </p:sp>
      <p:sp>
        <p:nvSpPr>
          <p:cNvPr id="8" name="Прямоугольник 7"/>
          <p:cNvSpPr/>
          <p:nvPr/>
        </p:nvSpPr>
        <p:spPr>
          <a:xfrm>
            <a:off x="2286000" y="3133535"/>
            <a:ext cx="4572000" cy="5909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0" hangingPunct="0">
              <a:lnSpc>
                <a:spcPct val="90000"/>
              </a:lnSpc>
              <a:spcBef>
                <a:spcPct val="20000"/>
              </a:spcBef>
              <a:defRPr/>
            </a:pPr>
            <a:r>
              <a:rPr lang="ru-RU" b="1" dirty="0" smtClean="0">
                <a:solidFill>
                  <a:schemeClr val="bg1"/>
                </a:solidFill>
              </a:rPr>
              <a:t>Без сопровождения риэлтора займы в ВСК не выдаются! Изменение 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187624" y="2060848"/>
            <a:ext cx="7200800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r>
              <a:rPr lang="ru-RU" dirty="0" smtClean="0"/>
              <a:t>  </a:t>
            </a:r>
            <a:r>
              <a:rPr lang="ru-RU" b="1" dirty="0" smtClean="0"/>
              <a:t>Изменение нормативов ЦБ для стандартных ипотечных кредитов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1187624" y="4437112"/>
            <a:ext cx="7200800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r>
              <a:rPr lang="ru-RU" dirty="0" smtClean="0"/>
              <a:t>  </a:t>
            </a:r>
            <a:r>
              <a:rPr lang="ru-RU" b="1" dirty="0" smtClean="0"/>
              <a:t>Внесение поправок в Закон об ипотечных ценных бумагах (максимальный коэффициент «кредит</a:t>
            </a:r>
            <a:r>
              <a:rPr lang="en-US" b="1" dirty="0" smtClean="0"/>
              <a:t>/</a:t>
            </a:r>
            <a:r>
              <a:rPr lang="ru-RU" b="1" dirty="0" smtClean="0"/>
              <a:t>залог»)</a:t>
            </a:r>
            <a:endParaRPr lang="ru-RU" b="1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1187624" y="3212976"/>
            <a:ext cx="7200800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r>
              <a:rPr lang="ru-RU" dirty="0" smtClean="0"/>
              <a:t>  </a:t>
            </a:r>
            <a:r>
              <a:rPr lang="ru-RU" b="1" dirty="0" smtClean="0"/>
              <a:t>Изменение требований ЦБ к банкам, выпускающим ипотечные ценные бумаги со своего баланса</a:t>
            </a:r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1187624" y="5445224"/>
            <a:ext cx="7200800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r>
              <a:rPr lang="ru-RU" dirty="0" smtClean="0"/>
              <a:t>  </a:t>
            </a:r>
            <a:r>
              <a:rPr lang="ru-RU" b="1" dirty="0" smtClean="0"/>
              <a:t>Снижение стартовой цены на публичных торгах (до 80%)</a:t>
            </a:r>
            <a:endParaRPr lang="ru-RU" b="1" dirty="0"/>
          </a:p>
        </p:txBody>
      </p:sp>
    </p:spTree>
    <p:extLst>
      <p:ext uri="{BB962C8B-B14F-4D97-AF65-F5344CB8AC3E}">
        <p14:creationId xmlns="" xmlns:p14="http://schemas.microsoft.com/office/powerpoint/2010/main" val="3386454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67744" y="332656"/>
            <a:ext cx="6732240" cy="1084982"/>
          </a:xfrm>
        </p:spPr>
        <p:txBody>
          <a:bodyPr>
            <a:noAutofit/>
          </a:bodyPr>
          <a:lstStyle/>
          <a:p>
            <a:pPr algn="l"/>
            <a:r>
              <a:rPr lang="ru-RU" sz="3200" b="1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Дополнительные факторы влияния: сомнительные новшества</a:t>
            </a:r>
            <a:endParaRPr lang="ru-RU" sz="3200" b="1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0" y="6630604"/>
            <a:ext cx="9144000" cy="227396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1600" b="1" dirty="0" smtClean="0"/>
              <a:t>www.vsk-ipoteka.ru</a:t>
            </a:r>
            <a:endParaRPr lang="ru-RU" sz="1600" b="1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0" y="1412776"/>
            <a:ext cx="9144000" cy="45719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ru-RU" sz="1600" b="1" dirty="0"/>
          </a:p>
        </p:txBody>
      </p:sp>
      <p:pic>
        <p:nvPicPr>
          <p:cNvPr id="14" name="Picture 2" descr="C:\!_Work\наши логотипы\PNG\ВСК-ИПОТЕКА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8640"/>
            <a:ext cx="1863978" cy="1008906"/>
          </a:xfrm>
          <a:prstGeom prst="rect">
            <a:avLst/>
          </a:prstGeom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TextBox 16"/>
          <p:cNvSpPr txBox="1"/>
          <p:nvPr/>
        </p:nvSpPr>
        <p:spPr>
          <a:xfrm>
            <a:off x="827584" y="3284984"/>
            <a:ext cx="7488832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400" dirty="0" smtClean="0"/>
          </a:p>
        </p:txBody>
      </p:sp>
      <p:sp>
        <p:nvSpPr>
          <p:cNvPr id="8" name="Прямоугольник 7"/>
          <p:cNvSpPr/>
          <p:nvPr/>
        </p:nvSpPr>
        <p:spPr>
          <a:xfrm>
            <a:off x="2286000" y="3133535"/>
            <a:ext cx="4572000" cy="5909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0" hangingPunct="0">
              <a:lnSpc>
                <a:spcPct val="90000"/>
              </a:lnSpc>
              <a:spcBef>
                <a:spcPct val="20000"/>
              </a:spcBef>
              <a:defRPr/>
            </a:pPr>
            <a:r>
              <a:rPr lang="ru-RU" b="1" dirty="0" smtClean="0">
                <a:solidFill>
                  <a:schemeClr val="bg1"/>
                </a:solidFill>
              </a:rPr>
              <a:t>Без сопровождения риэлтора займы в ВСК не выдаются! Изменение 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187624" y="2060848"/>
            <a:ext cx="7200800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r>
              <a:rPr lang="ru-RU" dirty="0" smtClean="0"/>
              <a:t>  </a:t>
            </a:r>
            <a:r>
              <a:rPr lang="ru-RU" b="1" dirty="0" smtClean="0"/>
              <a:t>«Обнуление долга» при переходе залога на баланс кредитора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1187624" y="4437112"/>
            <a:ext cx="7200800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r>
              <a:rPr lang="ru-RU" dirty="0" smtClean="0"/>
              <a:t>  </a:t>
            </a:r>
            <a:r>
              <a:rPr lang="ru-RU" b="1" dirty="0" smtClean="0"/>
              <a:t>Отмена моратория на досрочное погашение</a:t>
            </a:r>
            <a:endParaRPr lang="ru-RU" b="1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1187624" y="3212976"/>
            <a:ext cx="7200800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r>
              <a:rPr lang="ru-RU" dirty="0" smtClean="0"/>
              <a:t>  </a:t>
            </a:r>
            <a:r>
              <a:rPr lang="ru-RU" b="1" dirty="0" smtClean="0"/>
              <a:t>Борьба с банковскими комиссиями</a:t>
            </a:r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1187624" y="5445224"/>
            <a:ext cx="7200800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r>
              <a:rPr lang="ru-RU" dirty="0" smtClean="0"/>
              <a:t>  </a:t>
            </a:r>
            <a:r>
              <a:rPr lang="ru-RU" b="1" dirty="0" smtClean="0"/>
              <a:t>Ограничения на уступку прав требования (согласие заемщика)</a:t>
            </a:r>
            <a:endParaRPr lang="ru-RU" b="1" dirty="0"/>
          </a:p>
        </p:txBody>
      </p:sp>
    </p:spTree>
    <p:extLst>
      <p:ext uri="{BB962C8B-B14F-4D97-AF65-F5344CB8AC3E}">
        <p14:creationId xmlns="" xmlns:p14="http://schemas.microsoft.com/office/powerpoint/2010/main" val="3386454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7378</TotalTime>
  <Words>471</Words>
  <Application>Microsoft Office PowerPoint</Application>
  <PresentationFormat>Экран (4:3)</PresentationFormat>
  <Paragraphs>174</Paragraphs>
  <Slides>11</Slides>
  <Notes>11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ВЛАДИМИР ЛОПАТИН</vt:lpstr>
      <vt:lpstr>Ипотека: бьем рекорды</vt:lpstr>
      <vt:lpstr>Ипотека: снова бьем рекорды</vt:lpstr>
      <vt:lpstr>Процентные ставки</vt:lpstr>
      <vt:lpstr>Зависимость объемов выдачи от процентной ставки</vt:lpstr>
      <vt:lpstr>Ипотека в абсолютных цифрах</vt:lpstr>
      <vt:lpstr>Доля ипотеки в сделках с жильем</vt:lpstr>
      <vt:lpstr>Дополнительные факторы влияния: «плюсы»</vt:lpstr>
      <vt:lpstr>Дополнительные факторы влияния: сомнительные новшества</vt:lpstr>
      <vt:lpstr>Дополнительные факторы влияния: грядущие изменения</vt:lpstr>
      <vt:lpstr>Спасибо за внимание!</vt:lpstr>
    </vt:vector>
  </TitlesOfParts>
  <Company>GK-DPP001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Потёмкин Алексей Иванович</dc:creator>
  <cp:lastModifiedBy>lopatin</cp:lastModifiedBy>
  <cp:revision>175</cp:revision>
  <dcterms:created xsi:type="dcterms:W3CDTF">2011-11-30T16:57:54Z</dcterms:created>
  <dcterms:modified xsi:type="dcterms:W3CDTF">2012-08-30T05:10:29Z</dcterms:modified>
</cp:coreProperties>
</file>