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0" r:id="rId2"/>
    <p:sldId id="320" r:id="rId3"/>
    <p:sldId id="321" r:id="rId4"/>
    <p:sldId id="322" r:id="rId5"/>
    <p:sldId id="281" r:id="rId6"/>
    <p:sldId id="317" r:id="rId7"/>
    <p:sldId id="318" r:id="rId8"/>
    <p:sldId id="319" r:id="rId9"/>
    <p:sldId id="325" r:id="rId10"/>
    <p:sldId id="326" r:id="rId11"/>
    <p:sldId id="32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тёмкин Алексей Иванович" initials="ПАИ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9121" autoAdjust="0"/>
  </p:normalViewPr>
  <p:slideViewPr>
    <p:cSldViewPr>
      <p:cViewPr>
        <p:scale>
          <a:sx n="80" d="100"/>
          <a:sy n="80" d="100"/>
        </p:scale>
        <p:origin x="-1284" y="276"/>
      </p:cViewPr>
      <p:guideLst>
        <p:guide orient="horz" pos="2160"/>
        <p:guide orient="horz" pos="709"/>
        <p:guide orient="horz" pos="3974"/>
        <p:guide orient="horz" pos="1253"/>
        <p:guide pos="2880"/>
        <p:guide pos="657"/>
        <p:guide pos="51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solidFill>
          <a:srgbClr val="0F6FC6">
            <a:lumMod val="20000"/>
            <a:lumOff val="80000"/>
          </a:srgbClr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США</c:v>
                </c:pt>
                <c:pt idx="1">
                  <c:v>Россия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70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США</c:v>
                </c:pt>
                <c:pt idx="1">
                  <c:v>Россия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США</c:v>
                </c:pt>
                <c:pt idx="1">
                  <c:v>Россия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one"/>
        <c:axId val="32765824"/>
        <c:axId val="32767360"/>
        <c:axId val="0"/>
      </c:bar3DChart>
      <c:catAx>
        <c:axId val="32765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43" b="1"/>
            </a:pPr>
            <a:endParaRPr lang="ru-RU"/>
          </a:p>
        </c:txPr>
        <c:crossAx val="32767360"/>
        <c:crosses val="autoZero"/>
        <c:auto val="1"/>
        <c:lblAlgn val="ctr"/>
        <c:lblOffset val="100"/>
      </c:catAx>
      <c:valAx>
        <c:axId val="32767360"/>
        <c:scaling>
          <c:orientation val="minMax"/>
        </c:scaling>
        <c:axPos val="l"/>
        <c:majorGridlines/>
        <c:numFmt formatCode="General" sourceLinked="1"/>
        <c:tickLblPos val="nextTo"/>
        <c:crossAx val="32765824"/>
        <c:crosses val="autoZero"/>
        <c:crossBetween val="between"/>
      </c:valAx>
      <c:spPr>
        <a:noFill/>
        <a:ln w="23434">
          <a:noFill/>
        </a:ln>
      </c:spPr>
    </c:plotArea>
    <c:plotVisOnly val="1"/>
    <c:dispBlanksAs val="gap"/>
  </c:chart>
  <c:txPr>
    <a:bodyPr/>
    <a:lstStyle/>
    <a:p>
      <a:pPr>
        <a:defRPr sz="1659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solidFill>
          <a:srgbClr val="0F6FC6">
            <a:lumMod val="20000"/>
            <a:lumOff val="80000"/>
          </a:srgbClr>
        </a:solidFill>
      </c:spPr>
    </c:floor>
    <c:sideWall>
      <c:spPr>
        <a:solidFill>
          <a:srgbClr val="0F6FC6">
            <a:lumMod val="20000"/>
            <a:lumOff val="80000"/>
          </a:srgbClr>
        </a:solidFill>
      </c:spPr>
    </c:sideWall>
    <c:backWall>
      <c:spPr>
        <a:solidFill>
          <a:srgbClr val="0F6FC6">
            <a:lumMod val="20000"/>
            <a:lumOff val="80000"/>
          </a:srgbClr>
        </a:solidFill>
      </c:spPr>
    </c:back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США</c:v>
                </c:pt>
                <c:pt idx="1">
                  <c:v>Россия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США</c:v>
                </c:pt>
                <c:pt idx="1">
                  <c:v>Россия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США</c:v>
                </c:pt>
                <c:pt idx="1">
                  <c:v>Россия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one"/>
        <c:axId val="80659968"/>
        <c:axId val="80661504"/>
        <c:axId val="0"/>
      </c:bar3DChart>
      <c:catAx>
        <c:axId val="80659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590" b="1"/>
            </a:pPr>
            <a:endParaRPr lang="ru-RU"/>
          </a:p>
        </c:txPr>
        <c:crossAx val="80661504"/>
        <c:crosses val="autoZero"/>
        <c:auto val="1"/>
        <c:lblAlgn val="ctr"/>
        <c:lblOffset val="100"/>
      </c:catAx>
      <c:valAx>
        <c:axId val="80661504"/>
        <c:scaling>
          <c:orientation val="minMax"/>
        </c:scaling>
        <c:axPos val="l"/>
        <c:majorGridlines/>
        <c:numFmt formatCode="General" sourceLinked="1"/>
        <c:tickLblPos val="nextTo"/>
        <c:crossAx val="80659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2331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0.77084</cdr:x>
      <cdr:y>0.57553</cdr:y>
    </cdr:from>
    <cdr:to>
      <cdr:x>0.95994</cdr:x>
      <cdr:y>0.96507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27440" y="13509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0.25738</cdr:x>
      <cdr:y>0.12916</cdr:y>
    </cdr:from>
    <cdr:to>
      <cdr:x>0.44648</cdr:x>
      <cdr:y>0.5187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44556" y="3031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rgbClr val="C00000"/>
              </a:solidFill>
            </a:rPr>
            <a:t>9</a:t>
          </a:r>
          <a:r>
            <a:rPr lang="ru-RU" sz="2400" b="1" dirty="0" smtClean="0">
              <a:solidFill>
                <a:srgbClr val="C00000"/>
              </a:solidFill>
            </a:rPr>
            <a:t>0</a:t>
          </a:r>
          <a:r>
            <a:rPr lang="ru-RU" sz="2400" b="1" dirty="0" smtClean="0">
              <a:solidFill>
                <a:srgbClr val="C00000"/>
              </a:solidFill>
            </a:rPr>
            <a:t>% (</a:t>
          </a:r>
          <a:r>
            <a:rPr lang="en-US" sz="2400" b="1" dirty="0" smtClean="0">
              <a:solidFill>
                <a:srgbClr val="C00000"/>
              </a:solidFill>
            </a:rPr>
            <a:t>$ </a:t>
          </a:r>
          <a:r>
            <a:rPr lang="en-US" sz="2400" b="1" dirty="0" smtClean="0">
              <a:solidFill>
                <a:srgbClr val="C00000"/>
              </a:solidFill>
            </a:rPr>
            <a:t>1</a:t>
          </a:r>
          <a:r>
            <a:rPr lang="ru-RU" sz="2400" b="1" dirty="0" smtClean="0">
              <a:solidFill>
                <a:srgbClr val="C00000"/>
              </a:solidFill>
            </a:rPr>
            <a:t>5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ru-RU" sz="2400" b="1" dirty="0" smtClean="0">
              <a:solidFill>
                <a:srgbClr val="C00000"/>
              </a:solidFill>
            </a:rPr>
            <a:t>трлн.) </a:t>
          </a:r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0.4235</cdr:x>
      <cdr:y>0.52886</cdr:y>
    </cdr:from>
    <cdr:to>
      <cdr:x>0.6126</cdr:x>
      <cdr:y>0.9184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47842" y="12414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rgbClr val="C00000"/>
              </a:solidFill>
            </a:rPr>
            <a:t>3</a:t>
          </a:r>
          <a:r>
            <a:rPr lang="ru-RU" sz="2400" b="1" dirty="0" smtClean="0">
              <a:solidFill>
                <a:srgbClr val="C00000"/>
              </a:solidFill>
            </a:rPr>
            <a:t>% </a:t>
          </a:r>
          <a:r>
            <a:rPr lang="ru-RU" sz="2400" b="1" dirty="0" smtClean="0">
              <a:solidFill>
                <a:srgbClr val="C00000"/>
              </a:solidFill>
            </a:rPr>
            <a:t>(</a:t>
          </a:r>
          <a:r>
            <a:rPr lang="en-US" sz="2400" b="1" dirty="0" smtClean="0">
              <a:solidFill>
                <a:srgbClr val="C00000"/>
              </a:solidFill>
            </a:rPr>
            <a:t>$ </a:t>
          </a:r>
          <a:r>
            <a:rPr lang="ru-RU" sz="2400" b="1" dirty="0" smtClean="0">
              <a:solidFill>
                <a:srgbClr val="C00000"/>
              </a:solidFill>
            </a:rPr>
            <a:t>50</a:t>
          </a:r>
          <a:r>
            <a:rPr lang="en-US" sz="2400" b="1" dirty="0" smtClean="0">
              <a:solidFill>
                <a:srgbClr val="C00000"/>
              </a:solidFill>
            </a:rPr>
            <a:t> </a:t>
          </a:r>
          <a:r>
            <a:rPr lang="ru-RU" sz="2400" b="1" dirty="0" smtClean="0">
              <a:solidFill>
                <a:srgbClr val="C00000"/>
              </a:solidFill>
            </a:rPr>
            <a:t>млрд. )</a:t>
          </a:r>
          <a:endParaRPr lang="ru-RU" sz="2400" b="1" dirty="0">
            <a:solidFill>
              <a:srgbClr val="C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0.26573</cdr:x>
      <cdr:y>0.09727</cdr:y>
    </cdr:from>
    <cdr:to>
      <cdr:x>0.44086</cdr:x>
      <cdr:y>0.37637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7494" y="31868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C00000"/>
              </a:solidFill>
            </a:rPr>
            <a:t>85%</a:t>
          </a:r>
          <a:endParaRPr lang="ru-RU" sz="2400" b="1" dirty="0">
            <a:solidFill>
              <a:srgbClr val="C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2FDA6-8AE4-4532-88A9-DAA5968575EE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CADB6-33B9-4ECC-8F01-F0FDE7728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990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Посимпатичней бы слайд….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CADB6-33B9-4ECC-8F01-F0FDE772808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260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5396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1113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t="10767"/>
          <a:stretch/>
        </p:blipFill>
        <p:spPr bwMode="auto">
          <a:xfrm>
            <a:off x="-14357" y="-1"/>
            <a:ext cx="9165177" cy="68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9961" y="2348880"/>
            <a:ext cx="4211446" cy="2736304"/>
          </a:xfrm>
        </p:spPr>
        <p:txBody>
          <a:bodyPr anchor="t"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161322" y="6237312"/>
            <a:ext cx="989071" cy="252028"/>
          </a:xfrm>
          <a:prstGeom prst="rect">
            <a:avLst/>
          </a:prstGeom>
          <a:solidFill>
            <a:srgbClr val="BE0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www.vsk.ru</a:t>
            </a:r>
            <a:endParaRPr lang="ru-RU" sz="1200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594282" y="5987744"/>
            <a:ext cx="2183058" cy="643273"/>
            <a:chOff x="1015393" y="5551736"/>
            <a:chExt cx="2364979" cy="643273"/>
          </a:xfrm>
        </p:grpSpPr>
        <p:sp>
          <p:nvSpPr>
            <p:cNvPr id="3" name="TextBox 2"/>
            <p:cNvSpPr txBox="1"/>
            <p:nvPr userDrawn="1"/>
          </p:nvSpPr>
          <p:spPr>
            <a:xfrm>
              <a:off x="1015393" y="5687178"/>
              <a:ext cx="1596878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50000"/>
                </a:lnSpc>
              </a:pPr>
              <a:r>
                <a:rPr lang="en-US" sz="5400" b="1" dirty="0" smtClean="0">
                  <a:solidFill>
                    <a:schemeClr val="bg1"/>
                  </a:solidFill>
                </a:rPr>
                <a:t>20</a:t>
              </a:r>
              <a:endParaRPr lang="ru-RU" sz="1200" baseline="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928664" y="5551736"/>
              <a:ext cx="1451708" cy="59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ru-RU" sz="1800" b="0" dirty="0" smtClean="0">
                  <a:solidFill>
                    <a:schemeClr val="bg1"/>
                  </a:solidFill>
                </a:rPr>
                <a:t>лет</a:t>
              </a:r>
            </a:p>
            <a:p>
              <a:pPr>
                <a:lnSpc>
                  <a:spcPct val="90000"/>
                </a:lnSpc>
              </a:pPr>
              <a:r>
                <a:rPr lang="ru-RU" sz="1800" b="0" baseline="0" dirty="0" smtClean="0">
                  <a:solidFill>
                    <a:schemeClr val="bg1"/>
                  </a:solidFill>
                </a:rPr>
                <a:t>успеха</a:t>
              </a:r>
            </a:p>
          </p:txBody>
        </p:sp>
      </p:grp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803" y="548680"/>
            <a:ext cx="2636778" cy="774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85955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092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20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09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867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78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506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388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050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604ED-CB2B-42AA-83A7-E49CF347B649}" type="datetimeFigureOut">
              <a:rPr lang="ru-RU" smtClean="0"/>
              <a:pPr/>
              <a:t>30.08.2012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6E4D-B83C-4423-B0F4-6FD82FC798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30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opatin@vsk.ru" TargetMode="External"/><Relationship Id="rId4" Type="http://schemas.openxmlformats.org/officeDocument/2006/relationships/hyperlink" Target="http://www.vsk-ipotek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843808" y="4293096"/>
            <a:ext cx="4320480" cy="64807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ВЛАДИМИР ЛОПАТИН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3351155" cy="1813864"/>
          </a:xfrm>
          <a:prstGeom prst="rect">
            <a:avLst/>
          </a:prstGeom>
          <a:ln>
            <a:noFill/>
          </a:ln>
          <a:effectLst>
            <a:outerShdw blurRad="254000" dist="139700" dir="2700000" algn="tl" rotWithShape="0">
              <a:srgbClr val="333333">
                <a:alpha val="8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99792" y="5013176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«Текущее состояние и перспективы развития рынка ипотеки России»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488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6732240" cy="108012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факторы влияния: грядущие изменения</a:t>
            </a:r>
            <a:endParaRPr lang="ru-RU" sz="3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30604"/>
            <a:ext cx="9144000" cy="2273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www.vsk-ipoteka.ru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b="1" dirty="0"/>
          </a:p>
        </p:txBody>
      </p:sp>
      <p:pic>
        <p:nvPicPr>
          <p:cNvPr id="14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584" y="3284984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33535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bg1"/>
                </a:solidFill>
              </a:rPr>
              <a:t>Без сопровождения риэлтора займы в ВСК не выдаются! Изменение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2060848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Изменение статуса закладной в ГК (не именная, а ордерная ценная бумага)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4437112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Закон о взыскании долгов с физических лиц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212976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Закон о банкротстве физических лиц 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386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36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30604"/>
            <a:ext cx="9144000" cy="2273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www.vsk-ipoteka.ru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b="1" dirty="0"/>
          </a:p>
        </p:txBody>
      </p:sp>
      <p:pic>
        <p:nvPicPr>
          <p:cNvPr id="14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584" y="3284984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419872" y="3068960"/>
            <a:ext cx="45094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Владимир Лопатин</a:t>
            </a:r>
          </a:p>
          <a:p>
            <a:endParaRPr lang="ru-RU" sz="3200" b="1" dirty="0" smtClean="0"/>
          </a:p>
          <a:p>
            <a:r>
              <a:rPr lang="en-US" sz="3200" b="1" dirty="0" smtClean="0">
                <a:hlinkClick r:id="rId4"/>
              </a:rPr>
              <a:t>www.vsk-ipoteka.ru</a:t>
            </a:r>
            <a:endParaRPr lang="en-US" sz="3200" b="1" dirty="0" smtClean="0"/>
          </a:p>
          <a:p>
            <a:r>
              <a:rPr lang="en-US" sz="3200" b="1" dirty="0" smtClean="0">
                <a:hlinkClick r:id="rId5"/>
              </a:rPr>
              <a:t>Lopatin@vsk.ru</a:t>
            </a:r>
            <a:r>
              <a:rPr lang="en-US" sz="3200" b="1" dirty="0" smtClean="0"/>
              <a:t> </a:t>
            </a:r>
          </a:p>
          <a:p>
            <a:r>
              <a:rPr lang="ru-RU" sz="3200" b="1" dirty="0" smtClean="0"/>
              <a:t>+7(985)767 90 97</a:t>
            </a:r>
            <a:endParaRPr lang="en-US" sz="3200" b="1" dirty="0" smtClean="0"/>
          </a:p>
          <a:p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3386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title"/>
          </p:nvPr>
        </p:nvSpPr>
        <p:spPr bwMode="auto">
          <a:xfrm>
            <a:off x="3059832" y="476672"/>
            <a:ext cx="4580792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600" b="1" dirty="0" smtClean="0">
                <a:ln>
                  <a:solidFill>
                    <a:srgbClr val="0070C0"/>
                  </a:solidFill>
                </a:ln>
              </a:rPr>
              <a:t>Ипотека: бьем рекорды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611560" y="6237312"/>
            <a:ext cx="4258816" cy="340147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buClr>
                <a:srgbClr val="FF0200"/>
              </a:buClr>
            </a:pPr>
            <a:r>
              <a:rPr lang="ru-RU" i="1" dirty="0" smtClean="0">
                <a:latin typeface="Calibri" pitchFamily="34" charset="0"/>
              </a:rPr>
              <a:t>Источник</a:t>
            </a:r>
            <a:r>
              <a:rPr lang="en-US" i="1" dirty="0" smtClean="0">
                <a:latin typeface="Calibri" pitchFamily="34" charset="0"/>
              </a:rPr>
              <a:t>:</a:t>
            </a:r>
            <a:r>
              <a:rPr lang="ru-RU" i="1" dirty="0" smtClean="0">
                <a:latin typeface="Calibri" pitchFamily="34" charset="0"/>
              </a:rPr>
              <a:t> Банк России, расчеты «ВСК-Ипотека»</a:t>
            </a:r>
            <a:endParaRPr lang="ru-RU" i="1" dirty="0">
              <a:latin typeface="Calibri" pitchFamily="34" charset="0"/>
            </a:endParaRP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457201" y="5645120"/>
            <a:ext cx="15376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Конец 2010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2577612" y="5641945"/>
            <a:ext cx="1459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Конец 2011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457200" y="3573464"/>
            <a:ext cx="1810544" cy="1727744"/>
          </a:xfrm>
          <a:prstGeom prst="cube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/>
              <a:t>Общий объём </a:t>
            </a:r>
            <a:r>
              <a:rPr lang="ru-RU" sz="1200" b="1" dirty="0" smtClean="0"/>
              <a:t>задолженности</a:t>
            </a:r>
          </a:p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r>
              <a:rPr lang="ru-RU" sz="1400" b="1" dirty="0" smtClean="0"/>
              <a:t>1102 млрд.</a:t>
            </a:r>
            <a:endParaRPr lang="ru-RU" sz="1400" b="1" dirty="0"/>
          </a:p>
        </p:txBody>
      </p:sp>
      <p:sp>
        <p:nvSpPr>
          <p:cNvPr id="8" name="Куб 7"/>
          <p:cNvSpPr/>
          <p:nvPr/>
        </p:nvSpPr>
        <p:spPr>
          <a:xfrm>
            <a:off x="2577612" y="3227388"/>
            <a:ext cx="1926980" cy="2062162"/>
          </a:xfrm>
          <a:prstGeom prst="cube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Общий объём </a:t>
            </a:r>
            <a:r>
              <a:rPr lang="ru-RU" sz="1400" b="1" dirty="0" smtClean="0"/>
              <a:t>задолженности</a:t>
            </a:r>
          </a:p>
          <a:p>
            <a:pPr algn="ctr">
              <a:defRPr/>
            </a:pPr>
            <a:r>
              <a:rPr lang="ru-RU" sz="1400" b="1" dirty="0" smtClean="0"/>
              <a:t>1449 млрд.</a:t>
            </a:r>
            <a:endParaRPr lang="ru-RU" sz="1400" b="1" dirty="0"/>
          </a:p>
        </p:txBody>
      </p:sp>
      <p:sp>
        <p:nvSpPr>
          <p:cNvPr id="9" name="Цилиндр 8"/>
          <p:cNvSpPr/>
          <p:nvPr/>
        </p:nvSpPr>
        <p:spPr>
          <a:xfrm>
            <a:off x="5336931" y="3753036"/>
            <a:ext cx="1261697" cy="1536514"/>
          </a:xfrm>
          <a:prstGeom prst="can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Ипотечные </a:t>
            </a:r>
            <a:r>
              <a:rPr lang="ru-RU" sz="1600" b="1" dirty="0" smtClean="0"/>
              <a:t>выдачи</a:t>
            </a:r>
          </a:p>
          <a:p>
            <a:pPr algn="ctr">
              <a:defRPr/>
            </a:pPr>
            <a:r>
              <a:rPr lang="ru-RU" sz="1600" b="1" dirty="0" smtClean="0"/>
              <a:t>418 млрд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Цилиндр 9"/>
          <p:cNvSpPr/>
          <p:nvPr/>
        </p:nvSpPr>
        <p:spPr>
          <a:xfrm>
            <a:off x="7297615" y="2744788"/>
            <a:ext cx="1295400" cy="2544762"/>
          </a:xfrm>
          <a:prstGeom prst="can">
            <a:avLst/>
          </a:prstGeom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Ипотечные </a:t>
            </a:r>
            <a:r>
              <a:rPr lang="ru-RU" b="1" dirty="0" smtClean="0"/>
              <a:t>выдачи</a:t>
            </a:r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 smtClean="0"/>
              <a:t>749 млрд.</a:t>
            </a:r>
            <a:endParaRPr lang="ru-RU" b="1" dirty="0"/>
          </a:p>
        </p:txBody>
      </p:sp>
      <p:sp>
        <p:nvSpPr>
          <p:cNvPr id="11" name="Выгнутая вниз стрелка 10"/>
          <p:cNvSpPr/>
          <p:nvPr/>
        </p:nvSpPr>
        <p:spPr>
          <a:xfrm rot="19587528">
            <a:off x="1170843" y="3028950"/>
            <a:ext cx="2394438" cy="876300"/>
          </a:xfrm>
          <a:prstGeom prst="curvedUpArrow">
            <a:avLst>
              <a:gd name="adj1" fmla="val 27648"/>
              <a:gd name="adj2" fmla="val 94991"/>
              <a:gd name="adj3" fmla="val 4662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325" name="TextBox 11"/>
          <p:cNvSpPr txBox="1">
            <a:spLocks noChangeArrowheads="1"/>
          </p:cNvSpPr>
          <p:nvPr/>
        </p:nvSpPr>
        <p:spPr bwMode="auto">
          <a:xfrm>
            <a:off x="1884485" y="2581276"/>
            <a:ext cx="65649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31% </a:t>
            </a:r>
            <a:endParaRPr lang="ru-RU" b="1" dirty="0"/>
          </a:p>
          <a:p>
            <a:pPr algn="ctr"/>
            <a:r>
              <a:rPr lang="ru-RU" b="1" dirty="0"/>
              <a:t>рост</a:t>
            </a:r>
          </a:p>
        </p:txBody>
      </p:sp>
      <p:sp>
        <p:nvSpPr>
          <p:cNvPr id="13326" name="TextBox 7"/>
          <p:cNvSpPr txBox="1">
            <a:spLocks noChangeArrowheads="1"/>
          </p:cNvSpPr>
          <p:nvPr/>
        </p:nvSpPr>
        <p:spPr bwMode="auto">
          <a:xfrm>
            <a:off x="5715142" y="5445125"/>
            <a:ext cx="697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2010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3327" name="TextBox 8"/>
          <p:cNvSpPr txBox="1">
            <a:spLocks noChangeArrowheads="1"/>
          </p:cNvSpPr>
          <p:nvPr/>
        </p:nvSpPr>
        <p:spPr bwMode="auto">
          <a:xfrm>
            <a:off x="7039708" y="5441950"/>
            <a:ext cx="12701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        2011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 rot="17841087">
            <a:off x="5665911" y="2792168"/>
            <a:ext cx="2724150" cy="870438"/>
          </a:xfrm>
          <a:prstGeom prst="curvedUpArrow">
            <a:avLst>
              <a:gd name="adj1" fmla="val 27648"/>
              <a:gd name="adj2" fmla="val 94991"/>
              <a:gd name="adj3" fmla="val 4662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329" name="TextBox 14"/>
          <p:cNvSpPr txBox="1">
            <a:spLocks noChangeArrowheads="1"/>
          </p:cNvSpPr>
          <p:nvPr/>
        </p:nvSpPr>
        <p:spPr bwMode="auto">
          <a:xfrm>
            <a:off x="5795915" y="2420939"/>
            <a:ext cx="12522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Рост </a:t>
            </a:r>
          </a:p>
          <a:p>
            <a:pPr algn="ctr"/>
            <a:r>
              <a:rPr lang="ru-RU" b="1" dirty="0"/>
              <a:t>в </a:t>
            </a:r>
            <a:r>
              <a:rPr lang="ru-RU" b="1" dirty="0" smtClean="0"/>
              <a:t>1,8 </a:t>
            </a:r>
            <a:r>
              <a:rPr lang="ru-RU" b="1" dirty="0"/>
              <a:t>раза 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36881" y="2122488"/>
            <a:ext cx="0" cy="4006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70938" y="2122488"/>
            <a:ext cx="0" cy="40068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title"/>
          </p:nvPr>
        </p:nvSpPr>
        <p:spPr bwMode="auto">
          <a:xfrm>
            <a:off x="2699792" y="476672"/>
            <a:ext cx="5760640" cy="7200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3600" b="1" dirty="0" smtClean="0">
                <a:ln>
                  <a:solidFill>
                    <a:srgbClr val="0070C0"/>
                  </a:solidFill>
                </a:ln>
              </a:rPr>
              <a:t>Ипотека: снова бьем рекорды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</a:t>
            </a:r>
            <a:fld id="{DD75B7B0-427E-4394-95AE-2E5D4A4A8A4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457201" y="5645120"/>
            <a:ext cx="19551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1-е полугодие 2011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3318" name="TextBox 8"/>
          <p:cNvSpPr txBox="1">
            <a:spLocks noChangeArrowheads="1"/>
          </p:cNvSpPr>
          <p:nvPr/>
        </p:nvSpPr>
        <p:spPr bwMode="auto">
          <a:xfrm>
            <a:off x="2555776" y="5661248"/>
            <a:ext cx="18974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1-е полугодие 2012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457200" y="3573464"/>
            <a:ext cx="1810544" cy="1727744"/>
          </a:xfrm>
          <a:prstGeom prst="cube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/>
              <a:t>Общий объём </a:t>
            </a:r>
            <a:r>
              <a:rPr lang="ru-RU" sz="1200" b="1" dirty="0" smtClean="0"/>
              <a:t>задолженности</a:t>
            </a:r>
          </a:p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r>
              <a:rPr lang="ru-RU" sz="1400" b="1" dirty="0" smtClean="0"/>
              <a:t>1225 млрд.</a:t>
            </a:r>
            <a:endParaRPr lang="ru-RU" sz="1400" b="1" dirty="0"/>
          </a:p>
        </p:txBody>
      </p:sp>
      <p:sp>
        <p:nvSpPr>
          <p:cNvPr id="8" name="Куб 7"/>
          <p:cNvSpPr/>
          <p:nvPr/>
        </p:nvSpPr>
        <p:spPr>
          <a:xfrm>
            <a:off x="2577612" y="3227388"/>
            <a:ext cx="1926980" cy="2062162"/>
          </a:xfrm>
          <a:prstGeom prst="cube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Общий объём </a:t>
            </a:r>
            <a:r>
              <a:rPr lang="ru-RU" sz="1400" b="1" dirty="0" smtClean="0"/>
              <a:t>задолженности</a:t>
            </a:r>
          </a:p>
          <a:p>
            <a:pPr algn="ctr">
              <a:defRPr/>
            </a:pPr>
            <a:endParaRPr lang="ru-RU" sz="1400" b="1" dirty="0" smtClean="0"/>
          </a:p>
          <a:p>
            <a:pPr algn="ctr">
              <a:defRPr/>
            </a:pPr>
            <a:r>
              <a:rPr lang="ru-RU" sz="1400" b="1" dirty="0" smtClean="0"/>
              <a:t>1658 млрд.</a:t>
            </a:r>
          </a:p>
        </p:txBody>
      </p:sp>
      <p:sp>
        <p:nvSpPr>
          <p:cNvPr id="9" name="Цилиндр 8"/>
          <p:cNvSpPr/>
          <p:nvPr/>
        </p:nvSpPr>
        <p:spPr>
          <a:xfrm>
            <a:off x="5336931" y="3753036"/>
            <a:ext cx="1261697" cy="1536514"/>
          </a:xfrm>
          <a:prstGeom prst="can">
            <a:avLst/>
          </a:prstGeom>
          <a:ln>
            <a:solidFill>
              <a:schemeClr val="accent4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/>
              <a:t>Ипотечные </a:t>
            </a:r>
            <a:r>
              <a:rPr lang="ru-RU" sz="1600" b="1" dirty="0" smtClean="0"/>
              <a:t>выдачи</a:t>
            </a:r>
          </a:p>
          <a:p>
            <a:pPr algn="ctr">
              <a:defRPr/>
            </a:pPr>
            <a:r>
              <a:rPr lang="ru-RU" sz="1600" b="1" dirty="0" smtClean="0"/>
              <a:t>289 млрд.</a:t>
            </a:r>
            <a:endParaRPr lang="ru-RU" sz="1600" b="1" dirty="0"/>
          </a:p>
        </p:txBody>
      </p:sp>
      <p:sp>
        <p:nvSpPr>
          <p:cNvPr id="10" name="Цилиндр 9"/>
          <p:cNvSpPr/>
          <p:nvPr/>
        </p:nvSpPr>
        <p:spPr>
          <a:xfrm>
            <a:off x="7297615" y="2744788"/>
            <a:ext cx="1295400" cy="2544762"/>
          </a:xfrm>
          <a:prstGeom prst="can">
            <a:avLst/>
          </a:prstGeom>
          <a:ln>
            <a:solidFill>
              <a:srgbClr val="00206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Ипотечные </a:t>
            </a:r>
            <a:r>
              <a:rPr lang="ru-RU" b="1" dirty="0" smtClean="0"/>
              <a:t>выдачи</a:t>
            </a:r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 smtClean="0"/>
              <a:t>441 млрд.</a:t>
            </a:r>
            <a:endParaRPr lang="ru-RU" b="1" dirty="0"/>
          </a:p>
        </p:txBody>
      </p:sp>
      <p:sp>
        <p:nvSpPr>
          <p:cNvPr id="11" name="Выгнутая вниз стрелка 10"/>
          <p:cNvSpPr/>
          <p:nvPr/>
        </p:nvSpPr>
        <p:spPr>
          <a:xfrm rot="19587528">
            <a:off x="1170843" y="3028950"/>
            <a:ext cx="2394438" cy="876300"/>
          </a:xfrm>
          <a:prstGeom prst="curvedUpArrow">
            <a:avLst>
              <a:gd name="adj1" fmla="val 27648"/>
              <a:gd name="adj2" fmla="val 94991"/>
              <a:gd name="adj3" fmla="val 4662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325" name="TextBox 11"/>
          <p:cNvSpPr txBox="1">
            <a:spLocks noChangeArrowheads="1"/>
          </p:cNvSpPr>
          <p:nvPr/>
        </p:nvSpPr>
        <p:spPr bwMode="auto">
          <a:xfrm>
            <a:off x="1892771" y="2581276"/>
            <a:ext cx="639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35% </a:t>
            </a:r>
            <a:endParaRPr lang="ru-RU" b="1" dirty="0"/>
          </a:p>
          <a:p>
            <a:pPr algn="ctr"/>
            <a:r>
              <a:rPr lang="ru-RU" b="1" dirty="0"/>
              <a:t>рост</a:t>
            </a:r>
          </a:p>
        </p:txBody>
      </p:sp>
      <p:sp>
        <p:nvSpPr>
          <p:cNvPr id="13326" name="TextBox 7"/>
          <p:cNvSpPr txBox="1">
            <a:spLocks noChangeArrowheads="1"/>
          </p:cNvSpPr>
          <p:nvPr/>
        </p:nvSpPr>
        <p:spPr bwMode="auto">
          <a:xfrm>
            <a:off x="5148064" y="5517232"/>
            <a:ext cx="19791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1-е полугодие 2011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3327" name="TextBox 8"/>
          <p:cNvSpPr txBox="1">
            <a:spLocks noChangeArrowheads="1"/>
          </p:cNvSpPr>
          <p:nvPr/>
        </p:nvSpPr>
        <p:spPr bwMode="auto">
          <a:xfrm>
            <a:off x="7020272" y="5661248"/>
            <a:ext cx="19439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</a:rPr>
              <a:t>1-е полугодие 2012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 rot="17841087">
            <a:off x="5665911" y="2792168"/>
            <a:ext cx="2724150" cy="870438"/>
          </a:xfrm>
          <a:prstGeom prst="curvedUpArrow">
            <a:avLst>
              <a:gd name="adj1" fmla="val 27648"/>
              <a:gd name="adj2" fmla="val 94991"/>
              <a:gd name="adj3" fmla="val 4662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329" name="TextBox 14"/>
          <p:cNvSpPr txBox="1">
            <a:spLocks noChangeArrowheads="1"/>
          </p:cNvSpPr>
          <p:nvPr/>
        </p:nvSpPr>
        <p:spPr bwMode="auto">
          <a:xfrm>
            <a:off x="5795914" y="2420939"/>
            <a:ext cx="12522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Рост </a:t>
            </a:r>
          </a:p>
          <a:p>
            <a:pPr algn="ctr"/>
            <a:r>
              <a:rPr lang="ru-RU" b="1" dirty="0"/>
              <a:t>в </a:t>
            </a:r>
            <a:r>
              <a:rPr lang="ru-RU" b="1" dirty="0" smtClean="0"/>
              <a:t>1,5 </a:t>
            </a:r>
            <a:r>
              <a:rPr lang="ru-RU" b="1" dirty="0"/>
              <a:t>раза 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936881" y="2122488"/>
            <a:ext cx="0" cy="4006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870938" y="2122488"/>
            <a:ext cx="0" cy="40068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27584" y="6381328"/>
            <a:ext cx="2807791" cy="2194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30809" tIns="39126" rIns="30809" bIns="39126" anchor="ctr"/>
          <a:lstStyle/>
          <a:p>
            <a:pPr marL="342900" indent="-342900" algn="just">
              <a:lnSpc>
                <a:spcPct val="80000"/>
              </a:lnSpc>
              <a:buClr>
                <a:srgbClr val="FF0200"/>
              </a:buClr>
            </a:pP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Источник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:</a:t>
            </a:r>
            <a:r>
              <a:rPr lang="ru-RU" sz="12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Банк России, </a:t>
            </a:r>
            <a:r>
              <a:rPr lang="ru-RU" sz="12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расчеты «ВСК-Ипотека»</a:t>
            </a:r>
            <a:endParaRPr lang="ru-RU" sz="1200" i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buClr>
                <a:srgbClr val="FF0200"/>
              </a:buClr>
            </a:pPr>
            <a:endParaRPr lang="ru-RU" sz="1200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n>
                  <a:solidFill>
                    <a:srgbClr val="0070C0"/>
                  </a:solidFill>
                </a:ln>
              </a:rPr>
              <a:t>Процентные ставки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30604"/>
            <a:ext cx="9144000" cy="2273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www.vsk-ipoteka.ru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b="1" dirty="0"/>
          </a:p>
        </p:txBody>
      </p:sp>
      <p:pic>
        <p:nvPicPr>
          <p:cNvPr id="14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584" y="3284984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400" dirty="0" smtClean="0"/>
          </a:p>
        </p:txBody>
      </p:sp>
      <p:pic>
        <p:nvPicPr>
          <p:cNvPr id="7" name="Object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772816"/>
            <a:ext cx="7167265" cy="46852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86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Зависимость объемов выдачи от процентной ставки</a:t>
            </a:r>
            <a:endParaRPr lang="ru-RU" sz="36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30604"/>
            <a:ext cx="9144000" cy="2273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www.vsk-ipoteka.ru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b="1" dirty="0"/>
          </a:p>
        </p:txBody>
      </p:sp>
      <p:pic>
        <p:nvPicPr>
          <p:cNvPr id="14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584" y="3284984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400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3" y="2564904"/>
          <a:ext cx="8784973" cy="1944216"/>
        </p:xfrm>
        <a:graphic>
          <a:graphicData uri="http://schemas.openxmlformats.org/drawingml/2006/table">
            <a:tbl>
              <a:tblPr/>
              <a:tblGrid>
                <a:gridCol w="576062"/>
                <a:gridCol w="432048"/>
                <a:gridCol w="475067"/>
                <a:gridCol w="501433"/>
                <a:gridCol w="478196"/>
                <a:gridCol w="499322"/>
                <a:gridCol w="498618"/>
                <a:gridCol w="501433"/>
                <a:gridCol w="497208"/>
                <a:gridCol w="499322"/>
                <a:gridCol w="498618"/>
                <a:gridCol w="475378"/>
                <a:gridCol w="475378"/>
                <a:gridCol w="475378"/>
                <a:gridCol w="475378"/>
                <a:gridCol w="475378"/>
                <a:gridCol w="475378"/>
                <a:gridCol w="475378"/>
              </a:tblGrid>
              <a:tr h="606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Кварт</a:t>
                      </a:r>
                      <a:r>
                        <a:rPr lang="en-US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год</a:t>
                      </a:r>
                      <a:endParaRPr lang="ru-RU" sz="105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08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III. 08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IV. 08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I. 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09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II. 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09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III. 09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IV. 09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9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Calibri"/>
                          <a:ea typeface="Calibri"/>
                          <a:cs typeface="Times New Roman"/>
                        </a:rPr>
                        <a:t>Млрдруб</a:t>
                      </a: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193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191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113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160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112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177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201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187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254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69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12,6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12,8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13,0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14,6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15,0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14,7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14,5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14,0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13,6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12,6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12,6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12,2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11,8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11,6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12,0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12,3</a:t>
                      </a:r>
                    </a:p>
                  </a:txBody>
                  <a:tcPr marL="55927" marR="559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1560" y="5517232"/>
            <a:ext cx="5760640" cy="268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buClr>
                <a:srgbClr val="FF0200"/>
              </a:buClr>
            </a:pP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Источник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:</a:t>
            </a:r>
            <a:r>
              <a:rPr lang="ru-RU" sz="1400" i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Банк России, расчеты «ВСК-Ипотека»</a:t>
            </a:r>
            <a:endParaRPr lang="ru-RU" sz="1400" i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Ипотека в абсолютных цифрах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30604"/>
            <a:ext cx="9144000" cy="2273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www.vsk-ipoteka.ru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b="1" dirty="0"/>
          </a:p>
        </p:txBody>
      </p:sp>
      <p:pic>
        <p:nvPicPr>
          <p:cNvPr id="14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584" y="3284984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400" dirty="0" smtClean="0"/>
          </a:p>
        </p:txBody>
      </p:sp>
      <p:graphicFrame>
        <p:nvGraphicFramePr>
          <p:cNvPr id="8" name="Диаграмма 4"/>
          <p:cNvGraphicFramePr>
            <a:graphicFrameLocks/>
          </p:cNvGraphicFramePr>
          <p:nvPr/>
        </p:nvGraphicFramePr>
        <p:xfrm>
          <a:off x="1259632" y="2420888"/>
          <a:ext cx="6040438" cy="3906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267744" y="1700808"/>
            <a:ext cx="30164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 ипотеки в ВВП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386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ипотеки в сделках с жильем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30604"/>
            <a:ext cx="9144000" cy="2273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www.vsk-ipoteka.ru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b="1" dirty="0"/>
          </a:p>
        </p:txBody>
      </p:sp>
      <p:pic>
        <p:nvPicPr>
          <p:cNvPr id="14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584" y="3284984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400" dirty="0" smtClean="0"/>
          </a:p>
        </p:txBody>
      </p:sp>
      <p:graphicFrame>
        <p:nvGraphicFramePr>
          <p:cNvPr id="8" name="Объект 1"/>
          <p:cNvGraphicFramePr>
            <a:graphicFrameLocks/>
          </p:cNvGraphicFramePr>
          <p:nvPr/>
        </p:nvGraphicFramePr>
        <p:xfrm>
          <a:off x="1157288" y="1679575"/>
          <a:ext cx="6877050" cy="414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139952" y="393305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20% </a:t>
            </a:r>
            <a:r>
              <a:rPr lang="ru-RU" dirty="0" smtClean="0">
                <a:solidFill>
                  <a:srgbClr val="C00000"/>
                </a:solidFill>
              </a:rPr>
              <a:t>(Москва -35%)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             </a:t>
            </a:r>
            <a:r>
              <a:rPr lang="ru-RU" dirty="0" smtClean="0">
                <a:solidFill>
                  <a:srgbClr val="C00000"/>
                </a:solidFill>
              </a:rPr>
              <a:t>(в автокредитовании – 50%)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6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факторы влияния: «плюсы»</a:t>
            </a:r>
            <a:endParaRPr lang="ru-RU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30604"/>
            <a:ext cx="9144000" cy="2273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www.vsk-ipoteka.ru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b="1" dirty="0"/>
          </a:p>
        </p:txBody>
      </p:sp>
      <p:pic>
        <p:nvPicPr>
          <p:cNvPr id="14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584" y="3284984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33535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bg1"/>
                </a:solidFill>
              </a:rPr>
              <a:t>Без сопровождения риэлтора займы в ВСК не выдаются! Изменение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2060848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Изменение нормативов ЦБ для стандартных ипотечных кредитов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4437112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Внесение поправок в Закон об ипотечных ценных бумагах (максимальный коэффициент «кредит</a:t>
            </a:r>
            <a:r>
              <a:rPr lang="en-US" b="1" dirty="0" smtClean="0"/>
              <a:t>/</a:t>
            </a:r>
            <a:r>
              <a:rPr lang="ru-RU" b="1" dirty="0" smtClean="0"/>
              <a:t>залог»)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212976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Изменение требований ЦБ к банкам, выпускающим ипотечные ценные бумаги со своего баланса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5445224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Снижение стартовой цены на публичных торгах (до 80%)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386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332656"/>
            <a:ext cx="6732240" cy="108498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Дополнительные факторы влияния: сомнительные новшества</a:t>
            </a:r>
            <a:endParaRPr lang="ru-RU" sz="32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6630604"/>
            <a:ext cx="9144000" cy="2273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 smtClean="0"/>
              <a:t>www.vsk-ipoteka.ru</a:t>
            </a:r>
            <a:endParaRPr lang="ru-RU" sz="16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b="1" dirty="0"/>
          </a:p>
        </p:txBody>
      </p:sp>
      <p:pic>
        <p:nvPicPr>
          <p:cNvPr id="14" name="Picture 2" descr="C:\!_Work\наши логотипы\PNG\ВСК-ИПОТЕК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863978" cy="1008906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584" y="3284984"/>
            <a:ext cx="74888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400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3133535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bg1"/>
                </a:solidFill>
              </a:rPr>
              <a:t>Без сопровождения риэлтора займы в ВСК не выдаются! Изменение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7624" y="2060848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«Обнуление долга» при переходе залога на баланс кредитора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4437112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Отмена моратория на досрочное погашение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87624" y="3212976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Борьба с банковскими комиссиями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5445224"/>
            <a:ext cx="720080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Ограничения на уступку прав требования (согласие заемщика)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3864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7378</TotalTime>
  <Words>471</Words>
  <Application>Microsoft Office PowerPoint</Application>
  <PresentationFormat>Экран (4:3)</PresentationFormat>
  <Paragraphs>174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ВЛАДИМИР ЛОПАТИН</vt:lpstr>
      <vt:lpstr>Ипотека: бьем рекорды</vt:lpstr>
      <vt:lpstr>Ипотека: снова бьем рекорды</vt:lpstr>
      <vt:lpstr>Процентные ставки</vt:lpstr>
      <vt:lpstr>Зависимость объемов выдачи от процентной ставки</vt:lpstr>
      <vt:lpstr>Ипотека в абсолютных цифрах</vt:lpstr>
      <vt:lpstr>Доля ипотеки в сделках с жильем</vt:lpstr>
      <vt:lpstr>Дополнительные факторы влияния: «плюсы»</vt:lpstr>
      <vt:lpstr>Дополнительные факторы влияния: сомнительные новшества</vt:lpstr>
      <vt:lpstr>Дополнительные факторы влияния: грядущие изменения</vt:lpstr>
      <vt:lpstr>Спасибо за внимание!</vt:lpstr>
    </vt:vector>
  </TitlesOfParts>
  <Company>GK-DPP001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Потёмкин Алексей Иванович</dc:creator>
  <cp:lastModifiedBy>lopatin</cp:lastModifiedBy>
  <cp:revision>175</cp:revision>
  <dcterms:created xsi:type="dcterms:W3CDTF">2011-11-30T16:57:54Z</dcterms:created>
  <dcterms:modified xsi:type="dcterms:W3CDTF">2012-08-30T05:10:29Z</dcterms:modified>
</cp:coreProperties>
</file>