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  <p:sldId id="258" r:id="rId3"/>
    <p:sldId id="259" r:id="rId4"/>
    <p:sldId id="264" r:id="rId5"/>
    <p:sldId id="265" r:id="rId6"/>
    <p:sldId id="266" r:id="rId7"/>
    <p:sldId id="267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81" r:id="rId16"/>
    <p:sldId id="269" r:id="rId17"/>
    <p:sldId id="270" r:id="rId18"/>
    <p:sldId id="271" r:id="rId19"/>
    <p:sldId id="272" r:id="rId20"/>
    <p:sldId id="283" r:id="rId21"/>
    <p:sldId id="285" r:id="rId22"/>
    <p:sldId id="286" r:id="rId23"/>
    <p:sldId id="287" r:id="rId24"/>
    <p:sldId id="288" r:id="rId25"/>
    <p:sldId id="289" r:id="rId26"/>
    <p:sldId id="290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профессор кафедры управления проектами и программами РЭУ им. Г.В. Плеханова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140968"/>
            <a:ext cx="8136904" cy="17526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Методика среднесрочного прогнозирования развития рынка жилья города (региона)</a:t>
            </a: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Москва, 2012 - 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313" y="214313"/>
            <a:ext cx="3929062" cy="9286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66391"/>
            <a:ext cx="874846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Отраслевые параметры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векторные и скалярные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жилищный фонд города в базовом году;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некачественного (подлежащего ремонту и реконструкции) жилого фонда в базовом году;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норматив среднего уровня обеспеченности жильем; планируемый либо рассчитанный на основании планируемого бюджетного финансирования объем сноса ветхого и аварийного жилого фонда,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объем капитального ремонта и модернизации жилых домов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предполагаемый объем выбытия жилого фонда;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сальдо естественного прироста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населения*, сальдо миграционного притока в базовом году*</a:t>
            </a:r>
            <a:r>
              <a:rPr lang="ru-RU" sz="1600" b="1" dirty="0" smtClean="0" bmk="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планируемый либо рассчитанный по данным о наличии земельных и строительных ресурсов объем ввода площадей** или квартир** коммерческого и муниципального жилья; планируемый объем государственного спроса на дотированное жилье (по программам поддержки определенных категорий населения, жилищных сертификатов); планируемый государством объем жилищного ипотечного кредитования в денежном выражении***, в количестве кредитов***, в доле ипотечных сделок от общего числа сделок на рынке</a:t>
            </a:r>
            <a:r>
              <a:rPr kumimoji="0" lang="ru-RU" sz="1600" b="1" i="0" u="none" strike="noStrike" cap="none" normalizeH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жилья***</a:t>
            </a:r>
            <a:r>
              <a:rPr lang="ru-RU" sz="1600" b="1" baseline="30000" dirty="0" smtClean="0" bmk="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9512" y="5517232"/>
            <a:ext cx="867645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 bmk="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показатели, отмеченные *, используются при отсутствии данных о прогнозируемой численности городского населения. Показатели, отмеченные **, взаимозаменяемы и используются в зависимости от наличия/отсутствия данных в правительственных документах региона. 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оказатели, отмеченные ***, взаимозаменяемы и используются в зависимости от наличия/отсутствия данных в правительственных документах региона (предпочтителен первый вариант).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116632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исходным данным, подготавливаемым в ходе исследования,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относятся: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Данные, полученные по результатам исследования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различного состояния рынка по соотношению спрос/предложение и типу рынка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(обусловленные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первичного рынка в общем объеме ипотечных сделок;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инвестиционных сделок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общего числа сделок; 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приобретателей квартир–нерезидентов;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респондентов, готовых приобрести жилье на рынке за свой счет в ближайшие полгода-год, от общего числа домохозяйств (предъявленный спрос);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альтернативных сделок;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инвестиционных сделок на вторичном рынке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общего числа инвестиционных сделок;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средняя доля кредита в стоимости квартиры;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коэффициенты соотношения ввод/строительство, строительство/предложение, поглощение/предложение и поглощение/спрос на первичном рынке, поглощение/ограничение на вторичном рынке;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коэффициенты соотношения цен первичного и вторичного рынка, цен на жилье различного класса и средних по рынку цен.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32656"/>
            <a:ext cx="8568952" cy="2633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Данные, полученные при регулярном мониторинге рынка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постоянные при расчетах (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скалярные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площадь квартиры в новостройках и готовых домах (в том числе в дифференциации по классам качества);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площадь приобретаемого жилья в альтернативных сделках;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первичного рынка в спросе и в предложении;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доля первичного рынка в спросе нерезидентов.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51520" y="369331"/>
            <a:ext cx="864096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эндогенных переменных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Эндогенные переменные -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переменные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значения которых рассчитываются внутри модели.  Часть из них используются в качестве выходных данных. К ним относятся: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жилого фонда;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прогнозируемая обеспеченность населения жильем;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некачественного жилья в жилом фонде города;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прогнозируемая потребность городского населения в жилье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потенциальный объем ввода, строительства коммерческого и муниципального жилья, потенциальный объем предложения коммерческого жилья;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средний коэффициент доступности приобретаемого жилья в базовом году, коэффициент доступности жилья для различных групп населения по доходности в базовом году; 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редние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совокупные накопления групп населения;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платежеспособный спрос городского населения на рынке недвижимости (без учета ипотеки) в денежном выражении суммарный и для групп населения;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платежеспособный спрос городского населения на рынке жилых площадей и квартир совокупный и для групп населения, в том числе площадей и квартир различного класса качества;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платежеспособный спрос городского населения на рынке площадей и квартир всех классов в прямых сделках;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спрос нерезидентов и инвесторов на рынке площадей и квартир, в том числе на первичном и вторичном рынке, и предъявленный денежный спрос;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потенциальный объем жилищного ипотечного кредитования в денежном выражении на первичном и вторичном рынке, потенциальный объем жилищного ипотечного кредитования в количестве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прокредитованных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площадей и выданных кредитов на покупку квартир, в том числе на первичном и на вторичном рынке;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суммарный предъявленный спрос населения, инвесторов и нерезидентов (с учетом ипотеки) на коммерческое жилье, в том числе на первичном и вторичном рынке, на жилье различного класса качества;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суммарный предъявленный спрос на площади и квартиры муниципального и коммерческого жилья, в том числе на первичном и вторичном рынках;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суммарный предъявленный денежный спрос на рынке коммерческого жилья,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79512" y="3974"/>
            <a:ext cx="871296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соотношение спроса и предложения площадей на первичном рынке, вторичном рынке и на рынке в целом;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индикатор состояния рынка по соотношению спрос/предложение;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удовлетворенного спроса (объем поглощения) коммерческого городского жилья в площадях и квартирах, в том числе различного класса, на первичном и вторичном рынке;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предложения, в том числе на первичном и вторичном рынке и для различных классов жилья;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ежегодного нового предложения на первичном рынке, в том числе жилья различного класса;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строительства площадей и квартир, в том числе  коммерческого жилья и муниципального жилья;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ввода городского жилья, в том числе коммерческого и муниципального;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индикатор типа рынка;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среднемесячный темп роста цен на жилье, средняя удельная цена жилья в конце исследуемого года на вторичном и первичном рынке, в том числе жилья различного класса качества.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188640"/>
            <a:ext cx="39385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Укрупненная структура модели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75" name="AutoShape 51"/>
          <p:cNvSpPr>
            <a:spLocks noChangeShapeType="1"/>
          </p:cNvSpPr>
          <p:nvPr/>
        </p:nvSpPr>
        <p:spPr bwMode="auto">
          <a:xfrm flipV="1">
            <a:off x="179512" y="5661248"/>
            <a:ext cx="517525" cy="7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74" name="AutoShape 50"/>
          <p:cNvSpPr>
            <a:spLocks noChangeShapeType="1"/>
          </p:cNvSpPr>
          <p:nvPr/>
        </p:nvSpPr>
        <p:spPr bwMode="auto">
          <a:xfrm flipV="1">
            <a:off x="179512" y="5949280"/>
            <a:ext cx="517525" cy="7937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73" name="AutoShape 49"/>
          <p:cNvSpPr>
            <a:spLocks noChangeShapeType="1"/>
          </p:cNvSpPr>
          <p:nvPr/>
        </p:nvSpPr>
        <p:spPr bwMode="auto">
          <a:xfrm flipV="1">
            <a:off x="179512" y="6165304"/>
            <a:ext cx="517525" cy="7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77" name="Rectangle 53"/>
          <p:cNvSpPr>
            <a:spLocks noChangeArrowheads="1"/>
          </p:cNvSpPr>
          <p:nvPr/>
        </p:nvSpPr>
        <p:spPr bwMode="auto">
          <a:xfrm>
            <a:off x="107504" y="5445224"/>
            <a:ext cx="65564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Предварительные результаты расчета показателей текущего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–го года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78" name="Rectangle 54"/>
          <p:cNvSpPr>
            <a:spLocks noChangeArrowheads="1"/>
          </p:cNvSpPr>
          <p:nvPr/>
        </p:nvSpPr>
        <p:spPr bwMode="auto">
          <a:xfrm>
            <a:off x="179512" y="5733256"/>
            <a:ext cx="47328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Прогнозируемые показатели текущего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–го года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79" name="Rectangle 55"/>
          <p:cNvSpPr>
            <a:spLocks noChangeArrowheads="1"/>
          </p:cNvSpPr>
          <p:nvPr/>
        </p:nvSpPr>
        <p:spPr bwMode="auto">
          <a:xfrm>
            <a:off x="179512" y="6021288"/>
            <a:ext cx="87129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Обратные связи – исходные данные для итерационного уточнения прогноза и расчета в      	следующем (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1)-м году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323528" y="47251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323528" y="47251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201" name="Group 1"/>
          <p:cNvGrpSpPr>
            <a:grpSpLocks noChangeAspect="1"/>
          </p:cNvGrpSpPr>
          <p:nvPr/>
        </p:nvGrpSpPr>
        <p:grpSpPr bwMode="auto">
          <a:xfrm>
            <a:off x="0" y="692696"/>
            <a:ext cx="9036496" cy="4824536"/>
            <a:chOff x="2362" y="7360"/>
            <a:chExt cx="7387" cy="4681"/>
          </a:xfrm>
        </p:grpSpPr>
        <p:sp>
          <p:nvSpPr>
            <p:cNvPr id="51232" name="AutoShape 32"/>
            <p:cNvSpPr>
              <a:spLocks noChangeAspect="1" noChangeArrowheads="1" noTextEdit="1"/>
            </p:cNvSpPr>
            <p:nvPr/>
          </p:nvSpPr>
          <p:spPr bwMode="auto">
            <a:xfrm>
              <a:off x="2362" y="7360"/>
              <a:ext cx="7387" cy="468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31" name="Text Box 31"/>
            <p:cNvSpPr txBox="1">
              <a:spLocks noChangeArrowheads="1"/>
            </p:cNvSpPr>
            <p:nvPr/>
          </p:nvSpPr>
          <p:spPr bwMode="auto">
            <a:xfrm>
              <a:off x="2876" y="8311"/>
              <a:ext cx="1516" cy="13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1. Блок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определе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ния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потребности городского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насе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ления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в жилье и объема ввода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муни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ципального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жилья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30" name="Text Box 30"/>
            <p:cNvSpPr txBox="1">
              <a:spLocks noChangeArrowheads="1"/>
            </p:cNvSpPr>
            <p:nvPr/>
          </p:nvSpPr>
          <p:spPr bwMode="auto">
            <a:xfrm>
              <a:off x="4485" y="8305"/>
              <a:ext cx="2419" cy="1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2. Блок функционирования строительного комплекса и определения потенциального объема ввода, строительства и предварительного объема предложения городского жилья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29" name="Text Box 29"/>
            <p:cNvSpPr txBox="1">
              <a:spLocks noChangeArrowheads="1"/>
            </p:cNvSpPr>
            <p:nvPr/>
          </p:nvSpPr>
          <p:spPr bwMode="auto">
            <a:xfrm>
              <a:off x="7034" y="8311"/>
              <a:ext cx="2528" cy="13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3. Блок жилищного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финанси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рования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и определения 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предва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рительного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объема </a:t>
              </a: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предъяв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ленного государством, населением, нерезидентами и инвесторами спроса на городское жилье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28" name="AutoShape 28"/>
            <p:cNvSpPr>
              <a:spLocks noChangeShapeType="1"/>
            </p:cNvSpPr>
            <p:nvPr/>
          </p:nvSpPr>
          <p:spPr bwMode="auto">
            <a:xfrm>
              <a:off x="3591" y="7803"/>
              <a:ext cx="2" cy="5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7" name="AutoShape 27"/>
            <p:cNvSpPr>
              <a:spLocks noChangeShapeType="1"/>
            </p:cNvSpPr>
            <p:nvPr/>
          </p:nvSpPr>
          <p:spPr bwMode="auto">
            <a:xfrm>
              <a:off x="5688" y="7793"/>
              <a:ext cx="7" cy="5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6" name="AutoShape 26"/>
            <p:cNvSpPr>
              <a:spLocks noChangeShapeType="1"/>
            </p:cNvSpPr>
            <p:nvPr/>
          </p:nvSpPr>
          <p:spPr bwMode="auto">
            <a:xfrm>
              <a:off x="8297" y="7803"/>
              <a:ext cx="1" cy="5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5" name="Text Box 25"/>
            <p:cNvSpPr txBox="1">
              <a:spLocks noChangeArrowheads="1"/>
            </p:cNvSpPr>
            <p:nvPr/>
          </p:nvSpPr>
          <p:spPr bwMode="auto">
            <a:xfrm>
              <a:off x="3173" y="9981"/>
              <a:ext cx="5791" cy="6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4. Блок определения состояния рынка по соотношению спрос/предложение и расчета прогнозируемого объема предъявленного спроса, удовлетворенного спроса (поглощения), предложения, строительства и ввода жилья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24" name="AutoShape 24"/>
            <p:cNvSpPr>
              <a:spLocks noChangeShapeType="1"/>
            </p:cNvSpPr>
            <p:nvPr/>
          </p:nvSpPr>
          <p:spPr bwMode="auto">
            <a:xfrm flipH="1">
              <a:off x="5688" y="9639"/>
              <a:ext cx="7" cy="1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3" name="AutoShape 23"/>
            <p:cNvSpPr>
              <a:spLocks noChangeShapeType="1"/>
            </p:cNvSpPr>
            <p:nvPr/>
          </p:nvSpPr>
          <p:spPr bwMode="auto">
            <a:xfrm>
              <a:off x="6069" y="10622"/>
              <a:ext cx="1" cy="19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2" name="AutoShape 22"/>
            <p:cNvSpPr>
              <a:spLocks noChangeShapeType="1"/>
            </p:cNvSpPr>
            <p:nvPr/>
          </p:nvSpPr>
          <p:spPr bwMode="auto">
            <a:xfrm flipH="1" flipV="1">
              <a:off x="2780" y="11763"/>
              <a:ext cx="3296" cy="1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1" name="AutoShape 21"/>
            <p:cNvSpPr>
              <a:spLocks noChangeShapeType="1"/>
            </p:cNvSpPr>
            <p:nvPr/>
          </p:nvSpPr>
          <p:spPr bwMode="auto">
            <a:xfrm flipV="1">
              <a:off x="2794" y="8070"/>
              <a:ext cx="1" cy="363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0" name="AutoShape 20"/>
            <p:cNvSpPr>
              <a:spLocks noChangeShapeType="1"/>
            </p:cNvSpPr>
            <p:nvPr/>
          </p:nvSpPr>
          <p:spPr bwMode="auto">
            <a:xfrm flipV="1">
              <a:off x="2794" y="8070"/>
              <a:ext cx="5808" cy="1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9" name="AutoShape 19"/>
            <p:cNvSpPr>
              <a:spLocks noChangeShapeType="1"/>
            </p:cNvSpPr>
            <p:nvPr/>
          </p:nvSpPr>
          <p:spPr bwMode="auto">
            <a:xfrm>
              <a:off x="8631" y="8059"/>
              <a:ext cx="1" cy="23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8" name="AutoShape 18"/>
            <p:cNvSpPr>
              <a:spLocks noChangeShapeType="1"/>
            </p:cNvSpPr>
            <p:nvPr/>
          </p:nvSpPr>
          <p:spPr bwMode="auto">
            <a:xfrm>
              <a:off x="6340" y="8081"/>
              <a:ext cx="2" cy="23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7" name="AutoShape 17"/>
            <p:cNvSpPr>
              <a:spLocks noChangeShapeType="1"/>
            </p:cNvSpPr>
            <p:nvPr/>
          </p:nvSpPr>
          <p:spPr bwMode="auto">
            <a:xfrm>
              <a:off x="3774" y="8070"/>
              <a:ext cx="1" cy="24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6" name="AutoShape 16"/>
            <p:cNvSpPr>
              <a:spLocks noChangeShapeType="1"/>
            </p:cNvSpPr>
            <p:nvPr/>
          </p:nvSpPr>
          <p:spPr bwMode="auto">
            <a:xfrm>
              <a:off x="3643" y="9798"/>
              <a:ext cx="4697" cy="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5" name="AutoShape 15"/>
            <p:cNvSpPr>
              <a:spLocks noChangeShapeType="1"/>
            </p:cNvSpPr>
            <p:nvPr/>
          </p:nvSpPr>
          <p:spPr bwMode="auto">
            <a:xfrm>
              <a:off x="3593" y="9639"/>
              <a:ext cx="1" cy="1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4" name="AutoShape 14"/>
            <p:cNvSpPr>
              <a:spLocks noChangeShapeType="1"/>
            </p:cNvSpPr>
            <p:nvPr/>
          </p:nvSpPr>
          <p:spPr bwMode="auto">
            <a:xfrm>
              <a:off x="8298" y="9639"/>
              <a:ext cx="2" cy="1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3" name="Text Box 13"/>
            <p:cNvSpPr txBox="1">
              <a:spLocks noChangeArrowheads="1"/>
            </p:cNvSpPr>
            <p:nvPr/>
          </p:nvSpPr>
          <p:spPr bwMode="auto">
            <a:xfrm>
              <a:off x="3173" y="10812"/>
              <a:ext cx="5791" cy="2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5. Блок определения типа рынка и прогнозирования уровня цен на</a:t>
              </a:r>
              <a:r>
                <a:rPr kumimoji="0" lang="ru-RU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жилье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2" name="AutoShape 12"/>
            <p:cNvSpPr>
              <a:spLocks noChangeShapeType="1"/>
            </p:cNvSpPr>
            <p:nvPr/>
          </p:nvSpPr>
          <p:spPr bwMode="auto">
            <a:xfrm>
              <a:off x="6073" y="11637"/>
              <a:ext cx="22" cy="35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1" name="AutoShape 11"/>
            <p:cNvSpPr>
              <a:spLocks noChangeShapeType="1"/>
            </p:cNvSpPr>
            <p:nvPr/>
          </p:nvSpPr>
          <p:spPr bwMode="auto">
            <a:xfrm flipH="1">
              <a:off x="6069" y="9808"/>
              <a:ext cx="7" cy="1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0" name="AutoShape 10"/>
            <p:cNvSpPr>
              <a:spLocks noChangeShapeType="1"/>
            </p:cNvSpPr>
            <p:nvPr/>
          </p:nvSpPr>
          <p:spPr bwMode="auto">
            <a:xfrm>
              <a:off x="3568" y="7779"/>
              <a:ext cx="4698" cy="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8" name="Text Box 8"/>
            <p:cNvSpPr txBox="1">
              <a:spLocks noChangeArrowheads="1"/>
            </p:cNvSpPr>
            <p:nvPr/>
          </p:nvSpPr>
          <p:spPr bwMode="auto">
            <a:xfrm>
              <a:off x="3643" y="7406"/>
              <a:ext cx="2240" cy="30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Базовые исходные данные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07" name="Text Box 7"/>
            <p:cNvSpPr txBox="1">
              <a:spLocks noChangeArrowheads="1"/>
            </p:cNvSpPr>
            <p:nvPr/>
          </p:nvSpPr>
          <p:spPr bwMode="auto">
            <a:xfrm>
              <a:off x="6221" y="11702"/>
              <a:ext cx="3140" cy="33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Прогнозируемые показатели 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–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го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года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06" name="AutoShape 6"/>
            <p:cNvSpPr>
              <a:spLocks noChangeShapeType="1"/>
            </p:cNvSpPr>
            <p:nvPr/>
          </p:nvSpPr>
          <p:spPr bwMode="auto">
            <a:xfrm flipH="1" flipV="1">
              <a:off x="2780" y="11752"/>
              <a:ext cx="128" cy="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5" name="AutoShape 5"/>
            <p:cNvSpPr>
              <a:spLocks noChangeShapeType="1"/>
            </p:cNvSpPr>
            <p:nvPr/>
          </p:nvSpPr>
          <p:spPr bwMode="auto">
            <a:xfrm flipH="1" flipV="1">
              <a:off x="2794" y="8081"/>
              <a:ext cx="1" cy="1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4" name="Text Box 4"/>
            <p:cNvSpPr txBox="1">
              <a:spLocks noChangeArrowheads="1"/>
            </p:cNvSpPr>
            <p:nvPr/>
          </p:nvSpPr>
          <p:spPr bwMode="auto">
            <a:xfrm>
              <a:off x="4826" y="11283"/>
              <a:ext cx="2494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6. Блок организации итераций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03" name="AutoShape 3"/>
            <p:cNvSpPr>
              <a:spLocks noChangeShapeType="1"/>
            </p:cNvSpPr>
            <p:nvPr/>
          </p:nvSpPr>
          <p:spPr bwMode="auto">
            <a:xfrm>
              <a:off x="6069" y="11108"/>
              <a:ext cx="4" cy="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2" name="AutoShape 2"/>
            <p:cNvSpPr>
              <a:spLocks noChangeShapeType="1"/>
            </p:cNvSpPr>
            <p:nvPr/>
          </p:nvSpPr>
          <p:spPr bwMode="auto">
            <a:xfrm flipH="1">
              <a:off x="2795" y="11460"/>
              <a:ext cx="2031" cy="1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Dot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5" name="Rectangle 45"/>
          <p:cNvSpPr>
            <a:spLocks noChangeArrowheads="1"/>
          </p:cNvSpPr>
          <p:nvPr/>
        </p:nvSpPr>
        <p:spPr bwMode="auto">
          <a:xfrm>
            <a:off x="0" y="4778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Стрелка вниз 81"/>
          <p:cNvSpPr/>
          <p:nvPr/>
        </p:nvSpPr>
        <p:spPr>
          <a:xfrm>
            <a:off x="4499992" y="836712"/>
            <a:ext cx="144016" cy="28803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9512" y="404664"/>
            <a:ext cx="882047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блоке 1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формируется  потребность городского населения в жилье на конец прогнозируемого периода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разность желаемой и текущей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удельной обеспеченности качественным и комфортным жильем городского населения, умноженной на численность населения региона.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Желаемый (на период прогнозирования) средний уровень обеспеченности определяется на основании утвержденной Стратегии развития жилищного строительства до 2020 года и уточняется с использованием социологических опросов населения.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Фактический (на начало периода прогнозирования) средний уровень обеспеченности жильем городского населения рассчитывается как отношение объема жилого фонда городов (поселений городского типа)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минус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некачественного (подлежащего капитальному ремонту и реконструкции) с учетом планируемого объема ремонтируемого и выводимого (ветхого, под переселение и т.д.) жилого фонда к численности населения. </a:t>
            </a:r>
          </a:p>
          <a:p>
            <a:pPr indent="45720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Кроме того, определяется планируемый объем ввода муниципального жилья.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7504" y="188640"/>
            <a:ext cx="867645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блоке 2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функционирования строительного комплекса региона производится определение потенциального объема строительства городского жилья с учетом анализа наличия выделенных под жилищное строительство земельных участков, наличия и развития производственных мощностей строительных предприятий, объема производимых в регионе и импортируемых строительных ресурсов. Далее рассчитывается предварительный прогноз  объемов ввода, строительства, предложения в текущем году с учетом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состояния рынка по соотношению спрос/предложение на конец предшествующего года.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3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жилищного финансирования производится определение объема предъявленного государством (по программам господдержки отдельных категорий населения, переселения и т.д.), населением (собственные сбережения, зачет имеющегося жилья, ипотечное кредитование), нерезидентами и инвесторами (спекулятивный спрос) потенциального платежеспособного спроса на городское жилье с учетом условий кредитования жилищного строительства в регионе. Далее определяется предварительное значение предъявленного спроса в текущем году с учетом состояния рынка по соотношению спрос/предложение на конец предшествующего года.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79512" y="116632"/>
            <a:ext cx="8748464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блоке 4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выполняются логические операции по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сопоставлению предварительных значений объема потребности населения региона в жилье, предложения и спроса и расчет объема удовлетворенного спроса (объем поглощения) по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минимальному из трех значений. С учетом полученного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индикатора состояния рынка по соотношению спрос/предложение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рассчитываются уточненные прогнозируемые показатели нового и общего предложения, строительства и ввода жилья в текущем году, 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расчет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повторяется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двух или трех итерациях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600" dirty="0" smtClean="0"/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Условия определения индикаторов состояния рынка по соотношению спрос/предложение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4077072"/>
          <a:ext cx="8352930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829004"/>
                <a:gridCol w="1555372"/>
                <a:gridCol w="1800200"/>
                <a:gridCol w="165618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ru-RU" sz="16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индикаторы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Значения и характеристика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(превосходство спроса)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(равновесие)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(превосходство предложения)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(ажиотажный спрос)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Допустимый диапазон соотношения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1,05-1,30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0,95-1,05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1,30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39212" y="271681"/>
            <a:ext cx="707084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доклада</a:t>
            </a:r>
          </a:p>
          <a:p>
            <a:pPr marL="0" marR="0" lvl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Постановка задачи разработки методики.</a:t>
            </a: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Методология (Основные методические положения).</a:t>
            </a: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Перечень экзогенных переменных модели (исходных данных).</a:t>
            </a: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Перечень эндогенных переменных модели (результатов расчета).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Укрупненная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труктура модели.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Пример апробации методики.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5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данным о состоянии рынка по соотношению спрос/предложение, темпах роста цен в предшествующем году и планируемых темпах роста доходов населения в текущем году производятся логические операции по определению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типа рынка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 выбору соответствующей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регрессионной модели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связывающей темп роста цен с темпами роста доходов, после чего рассчитывается прогноз цен на жилье на конец текущего года.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Признаки выбора типа рынка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/>
          </a:p>
          <a:p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6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создаются итерационные циклы по уточнению прогнозируемых показателей.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2420888"/>
          <a:ext cx="8712964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230398"/>
                <a:gridCol w="1136474"/>
                <a:gridCol w="1363769"/>
                <a:gridCol w="984944"/>
                <a:gridCol w="1212239"/>
                <a:gridCol w="984940"/>
              </a:tblGrid>
              <a:tr h="370840">
                <a:tc rowSpan="2"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признаки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Значения и характеристика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(расту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щий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(стабили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зация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ле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роста)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(стабиль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(падаю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щий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кри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зисный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(стабили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зация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после спада)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(пере гретый)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 типа рынка по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соотн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спрос /предложение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индекс роста цен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предшествующем году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(1+ И /100);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(1+ (И +10) /100)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1;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(1+И /100)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 – И / 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(1+И /100)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(1 – И / 100);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 – И / 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1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 (1+ (И+10) /100)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индекс роста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номи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нальных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душевых доходов в текущем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(1+ И/100);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(1+(И+5) /100)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1;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 (1+ И /100)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 – И / 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(1+И /100)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(1 – И / 100)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 – И / 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1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 (1+ (И+5) /100)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79512" y="245840"/>
            <a:ext cx="882047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Некоторые результаты апробации методики</a:t>
            </a:r>
          </a:p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апробирована в марте 2012 года на примере прогнозирования развития рынка жилья Москвы (в существующих границах) на 2012-2016 годы.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связи с сохраняющейся неопределенностью ситуации в мировой (и соответственно в отечественной) экономике расчет выполнен для трех сценариев, отличающихся по макроэкономическим показателям: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1 (оптимистический) - сохранение текущего тренда развития рынка недвижимости, стабильный макроэкономический фон;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2 (пессимистический) - ухудшение макроэкономической ситуации с пиком обвала в 2014 году;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buClrTx/>
              <a:buSzTx/>
              <a:buFontTx/>
              <a:buChar char="•"/>
              <a:tabLst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ценарий № 3 (реалистический) – стагнация в экономике, постепенное снижение макроэкономических параметров.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Сценарии № 1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приняты максимальные значения макроэкономических параметров, содержащихся в  федеральных и региональных среднесрочных прогнозах.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Сценарии №2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принят вариант ухудшения макроэкономических параметров в 2-13 году со снижением темпов роста реальных располагаемых доходов населения.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Выходные показатели развития рынка жилья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Сценарии № 3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рассчитывались как средневзвешенные значения по первым двум сценариям, в связи с чем третий сценарий можно рассматривать как наиболее вероятный.</a:t>
            </a: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учетом результатов развития ситуации в последние месяцы в стране (сохранение стабильного политического и экономического курса при раздутых социальных обязательствах государства) и в мире (наличие рисков для мировой экономики как по европейскому и американскому, так и по китайскому направлению), наша экспертная оценка вероятности реализации каждого из двух сценариев составила 50% 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44016" y="188640"/>
            <a:ext cx="899998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вторичном рынке жилья Москвы, согласно Сценарию № 1, прогнозируется рост цен с 185,5 руб./кв. м в декабре 2011 года на 11-14% в год с выходом в декабре 2016 года на уровень 323,9 тыс. руб./кв. м.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Сценарию № 2 прогнозируется рост цен на 11% в 2012 году, снижение на 3% в 2013 году, далее снижение на 8-10% ежегодно до уровня в декабре 2016 года 155,1 тыс. руб./кв. м.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вероятный сценарий – рост цен в 2012 году на 11%, в 2013 году – на 1,5%, далее незначительный рост цен (на 2-5% в год) до уровня 239,5 тыс. руб./кв.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 в декабре 2016 года.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4" name="Object 3"/>
          <p:cNvGraphicFramePr>
            <a:graphicFrameLocks noChangeAspect="1"/>
          </p:cNvGraphicFramePr>
          <p:nvPr/>
        </p:nvGraphicFramePr>
        <p:xfrm>
          <a:off x="395536" y="2852936"/>
          <a:ext cx="8424936" cy="3816424"/>
        </p:xfrm>
        <a:graphic>
          <a:graphicData uri="http://schemas.openxmlformats.org/presentationml/2006/ole">
            <p:oleObj spid="_x0000_s44034" name="Диаграмма" r:id="rId3" imgW="6050376" imgH="247642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79512" y="188640"/>
            <a:ext cx="867645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первичном рынке, согласно Сценарию № 1, прогнозируется рост цен с 208,0 руб./кв. м в декабре 2011 года на 11-14% в год с выходом в декабре 2016 года на уровень 364,4 тыс. руб./кв. м.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Сценарию № 2 прогнозируется рост цен на 11% в 2012 году, снижение на 3% в 2013 году, далее снижение на 8-10% ежегодно до уровня в декабре 2016 года 183,2 тыс. руб./кв. м.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вероятный сценарий – рост цен в 2012 году на 11%, в 2013 году – стабильность цен (прирост около 1,5%), далее незначительный рост цен (на 2-5% в год) до уровня 273,8 тыс. руб./кв.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 в декабре 2016 года 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179512" y="3212976"/>
          <a:ext cx="8784976" cy="3528392"/>
        </p:xfrm>
        <a:graphic>
          <a:graphicData uri="http://schemas.openxmlformats.org/presentationml/2006/ole">
            <p:oleObj spid="_x0000_s46082" name="Диаграмма" r:id="rId3" imgW="6050376" imgH="241561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51520" y="188640"/>
            <a:ext cx="8676456" cy="2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Полученный результат прогнозирования наиболее вероятной динамики цен на рынке жилья Москвы подтверждается результатами прогнозирования наиболее вероятного соотношения спрос/предложение на рынке: в 2012 году - превышение спроса, в 2013-2014 году – равновесие, в последующие годы – превышение спроса над предложением.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Такая динамика соотношения спроса и предложения исчерпывающе объясняет результаты прогнозирования динамики цен на первичном рынке жилья Москвы - рост цен в 2012 году, стабильность в 2013 году, далее незначительное повышение цен.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971600" y="2852936"/>
          <a:ext cx="7272808" cy="3384376"/>
        </p:xfrm>
        <a:graphic>
          <a:graphicData uri="http://schemas.openxmlformats.org/presentationml/2006/ole">
            <p:oleObj spid="_x0000_s47107" name="Диаграмма" r:id="rId3" imgW="6035040" imgH="2689932" progId="MSGraph.Chart.8">
              <p:embed/>
            </p:oleObj>
          </a:graphicData>
        </a:graphic>
      </p:graphicFrame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187624" y="6237312"/>
            <a:ext cx="69847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Источник: ООО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Sternik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Consulting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использованием данных АКЦ МИЭЛЬ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51520" y="908720"/>
            <a:ext cx="8604448" cy="211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результаты апробации методики подтверждают ее работоспособность.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Вместе с тем, в дальнейшем предполагается совершенствование методики в направлении снятия целого ряда допущений и ограничений и доработки алгоритма модели.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313" y="214313"/>
            <a:ext cx="3929062" cy="9286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413338"/>
            <a:ext cx="4572000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+7(495)795-71-58</a:t>
            </a:r>
          </a:p>
          <a:p>
            <a:pPr indent="450850"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315416"/>
            <a:ext cx="896448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Постановка задачи создания методики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Неотъемлемым этапом методологии управления программами и проектами, в том числе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инвестиционно-строительными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является этап прогнозирования поведения и развития исследуемой системы.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Более 15 лет, вместе со становлением и развитием рынка недвижимости в России, предпринимаются более или менее удачные попытки создания и совершенствования методик его прогнозирования.  В основном усилия были направлены на прогнозирование динамики цен на жилье,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последние годы и на прогнозирование спроса. Однако, сложность рынка недвижимости как системы, многообразие связей между ее элементами и влияющими факторами затрудняли решение этой проблемы.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настоящее время рынок становится все более упорядоченным, а его закономерности все глубже изучены и формализованы (чему в немалой степени способствовал кризис 2008-2012 года). Это позволило поставить и в первом приближении решить задачу создания методики комплексного прогнозирования развития локального рынка жилья (город, регион) по всем основным показателям (объем ввода, строительства, предложения, нового предложения, спроса, поглощения,  динамики цен) в их взаимосвязи.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7504" y="-159306"/>
            <a:ext cx="8820472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Методология (Основные методические положения)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предназначена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комплексного прогнозирования показателей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локального рынка жилья: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объемов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ввода,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строительства, предложения, спроса, поглощения площадей, уровня цен на локальном рынке жилья города (региона) на среднесрочный период (на глубину 3-5 лет).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основана на использовании имитационной (пошаговой) блочно-модульной итерационной модели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обратными связями.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Имитационный тип модели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отражается в последовательном расчете всех показателей на глубину одного шага  (один календарный год) и использовании результатов расчета в качестве исходных данных на следующем шаге.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Итерационный характер модели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заключается в том, что на каждом шаге сначала рассчитываются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предварительные значения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прогнозируемых показателей на текущий год по данным о состоянии рынка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соотношению спрос/предложение в конце предшествующего года,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затем они в одной или более итерациях корректируются на основе последовательного уточнения прогноза состояния рынка и типа рынка в текущем году.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Блочно-модульная структура модели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подразумевает включение наряду с одноуровневыми блоками также автономных блоков-модулей, позволяющих при  необходимости рассчитывать исходные данные к основным блокам.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1520" y="188640"/>
            <a:ext cx="8712968" cy="558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использует в качестве базовых исходных данных объявленные планы и прогнозы федеральных, региональных, муниципальных властей в части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макроэкономических параметров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отраслевых показателей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развития рынка недвижимости.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Возрастание роли государства в экономике, особенно в период кризиса, сопровождалось в последние годы повышенным вниманием к стратегическому и среднесрочному прогнозированию как на федеральном, так и на региональном и местном уровне. Параметры прогнозов развития экономики в целом и отдельных отраслей и сегментов становятся жестким ориентиром для всех руководителей и нацеливают их внимание на безусловное достижение заданного уровня.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Однако, в части параметров рынка недвижимости эти прогнозы недостаточно детализированы. Кроме того, недостаточная обоснованность прогнозов, сопровождаемая изменением внешних условий функционирования экономики и рынка недвижимости, приводит к их неожиданным и слишком частым корректировкам. Поэтому одной из особенностей разрабатываемой методики является, наряду с использованием официальных прогнозов в качестве предварительных ориентиров,  их детализация и проверка.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1520" y="445314"/>
            <a:ext cx="86044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Условием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работы методики является наличие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другой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группы исходных данных: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результатов регулярного мониторинга первичного и вторичного рынка жилья региона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 показателям объемов ввода, строительства, предложения, поглощения жилья, спроса, доли ипотечных сделок, размеров предлагаемых на рынке квартир, уровня цен)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результатов углубленного исследования рынка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(типология рынка, закономерности циклического развития рынка, классификация жилья, сегментация спроса по уровню доходов покупателей, потребительским предпочтениям относительно классов качества жилья, желаемой площади приобретения в прямых и альтернативных сделках, доли нерезидентов в общем количестве домохозяйств – приобретателей жилья, доли инвестиционного (спекулятивного) спроса на жилье).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Основная идея методики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объем продаж (поглощения площадей) всегда ниже минимальной из трех величин - спроса-потребности, предъявленного платежеспособного спроса и  объема предложения.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результатам прогнозирования на текущий год производится расчет и сопоставление этих показателей, и минимальное значение из них используется как ограничение для прогноза объема поглощения.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соответствии с итерационным характером модели, это позволяет в порядке обратной связи корректировать заданные на следующий прогнозный год исходные данные об объеме предложения и ввода жилья, потребности в жилье с учетом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индикатора соотношения спрос/предложение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(4 значения индикатора).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Кроме того, индикатор соотношения спрос/предложение, темп роста цен на жилье в предшествующем году и темп роста доходов в текущем году используются для определения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индикатора типа рынка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(6 значений индикатора), что служит основанием для прогнозирования темпов роста цен в текущем году. Эта величина также передается в порядке обратной связи для корректировки заданных исходных данных о покупательной способности населения на рынке жилья, спросе на ипотечное кредитование, доступности жилья и ипотечных кредитов.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10026"/>
            <a:ext cx="8712968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экзогенных переменных модели (исходных данных)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Экзогенные переменные модели (исходные данные, определяемые вне модели), делятся на две категории – заимствованные и подготавливаемые в ходе исследования.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Заимствованные внешние исходные данные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это переменные, значения которых заимствуются из внешних источников и используются на всю глубину горизонта прогноза в конкретном сценарии развития экономики и рынка жилья, при этом могут отличаться для разных сценариев (по данным Стратегии социально-экономического развития РФ до 2020 года, Стратегии развития жилищного строительства и Государственной Программы «Жилище», Стратегии ипотечного жилищного кредитования, Стратегии развития промышленности строительных ресурсов, Среднесрочных прогнозов социально-экономического развития РФ и регионов, опубликованных решений региональных властей о развитии рынка жилья, прогнозов и экспертных оценок экономических институтов, результатов социологических исследований).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ним относятся: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Макроэкономические параметры развития РФ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 ВВП, среднегодовые цены на нефть, среднегодовой курс доллара, чистый отток капитала частного сектора, дефицит/</a:t>
            </a:r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профицит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федерального бюджета,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темпы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роста реального располагаемого годового дохода населения, темпы инфляции, 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 сбережения населения.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 данные используются при формировании сценариев развития рынка жилья и частично – заменяют региональные данные при их отсутствии.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Региональные макроэкономические параметры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(векторные данные):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численность городского населения в базовом году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темпы роста ВРП, темпы роста инвестиций в основной капитал, планируемый годовой темп региональной инфляции, номинальный среднедушевой годовой доход*, темпы роста реальных располагаемых денежных доходов населения*,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децильное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распределение доходов - средний уровень доходов в каждой децили, коэффициент теневых доходов, норма сбережения населения, средняя численность семьи.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Примечание: показатели, отмеченные звездочкой*, взаимозаменяемы.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4627</TotalTime>
  <Words>3396</Words>
  <Application>Microsoft Office PowerPoint</Application>
  <PresentationFormat>Экран (4:3)</PresentationFormat>
  <Paragraphs>208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Тема Office</vt:lpstr>
      <vt:lpstr>Диаграмма</vt:lpstr>
      <vt:lpstr>Стерник Г.М. профессор кафедры управления проектами и программами РЭУ им. Г.В. Плеханова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управления проектами и программами РЭУ им. Г.В. Плеханова</dc:title>
  <dc:creator>Геннадий Моисеевич</dc:creator>
  <cp:lastModifiedBy>lenovo</cp:lastModifiedBy>
  <cp:revision>94</cp:revision>
  <dcterms:created xsi:type="dcterms:W3CDTF">2012-07-13T04:31:54Z</dcterms:created>
  <dcterms:modified xsi:type="dcterms:W3CDTF">2012-08-29T08:36:40Z</dcterms:modified>
</cp:coreProperties>
</file>