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75" r:id="rId4"/>
    <p:sldId id="278" r:id="rId5"/>
    <p:sldId id="279" r:id="rId6"/>
    <p:sldId id="281" r:id="rId7"/>
    <p:sldId id="273" r:id="rId8"/>
    <p:sldId id="258" r:id="rId9"/>
    <p:sldId id="276" r:id="rId10"/>
    <p:sldId id="280" r:id="rId11"/>
    <p:sldId id="274" r:id="rId12"/>
    <p:sldId id="277" r:id="rId13"/>
    <p:sldId id="282" r:id="rId14"/>
    <p:sldId id="283" r:id="rId15"/>
    <p:sldId id="272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A24D"/>
    <a:srgbClr val="FF9966"/>
    <a:srgbClr val="FF7C80"/>
    <a:srgbClr val="FFCC99"/>
    <a:srgbClr val="63C571"/>
    <a:srgbClr val="40D873"/>
    <a:srgbClr val="29C14D"/>
    <a:srgbClr val="4FD956"/>
    <a:srgbClr val="26B857"/>
    <a:srgbClr val="2BC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8040" autoAdjust="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_Buzhkevich\Documents\&#1041;&#1091;&#1078;&#1082;&#1077;&#1074;&#1080;&#1095;\&#1041;&#1070;&#1051;&#1051;&#1045;&#1058;&#1045;&#1053;&#1068;\IV%20&#1088;&#1072;&#1079;&#1076;&#1077;&#1083;%20(&#1057;&#1090;&#1088;&#1086;&#1080;&#1090;&#1077;&#1083;&#1100;&#1089;&#1090;&#1074;&#1086;)\2016\09\302-0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_Buzhkevich\Documents\&#1041;&#1091;&#1078;&#1082;&#1077;&#1074;&#1080;&#1095;\&#1041;&#1070;&#1051;&#1051;&#1045;&#1058;&#1045;&#1053;&#1068;\IV%20&#1088;&#1072;&#1079;&#1076;&#1077;&#1083;%20(&#1057;&#1090;&#1088;&#1086;&#1080;&#1090;&#1077;&#1083;&#1100;&#1089;&#1090;&#1074;&#1086;)\2016\09\302-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</a:rPr>
              <a:t>Динамика объемов ветхого и аварийного жилья и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>
              <a:defRPr sz="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tx1"/>
                </a:solidFill>
              </a:rPr>
              <a:t>объемов </a:t>
            </a:r>
            <a:r>
              <a:rPr lang="ru-RU" sz="2000" b="1" dirty="0">
                <a:solidFill>
                  <a:schemeClr val="tx1"/>
                </a:solidFill>
              </a:rPr>
              <a:t>ввода в действие жилых домов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 в России. 2000-2015 гг., </a:t>
            </a:r>
            <a:r>
              <a:rPr lang="ru-RU" sz="2000" b="0" i="1" dirty="0">
                <a:solidFill>
                  <a:schemeClr val="tx1"/>
                </a:solidFill>
              </a:rPr>
              <a:t>млн </a:t>
            </a:r>
            <a:r>
              <a:rPr lang="ru-RU" sz="2000" b="0" i="1" dirty="0" err="1">
                <a:solidFill>
                  <a:schemeClr val="tx1"/>
                </a:solidFill>
              </a:rPr>
              <a:t>кв.м</a:t>
            </a:r>
            <a:r>
              <a:rPr lang="ru-RU" sz="2000" b="0" i="1" dirty="0">
                <a:solidFill>
                  <a:schemeClr val="tx1"/>
                </a:solidFill>
              </a:rPr>
              <a:t> общей площади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'ввод жилья'!$J$6</c:f>
              <c:strCache>
                <c:ptCount val="1"/>
                <c:pt idx="0">
                  <c:v>Введено в действие жилых домов, млн кв.м общей площади</c:v>
                </c:pt>
              </c:strCache>
            </c:strRef>
          </c:tx>
          <c:spPr>
            <a:solidFill>
              <a:srgbClr val="22A24D"/>
            </a:solidFill>
            <a:ln>
              <a:noFill/>
            </a:ln>
            <a:effectLst/>
          </c:spPr>
          <c:invertIfNegative val="0"/>
          <c:dLbls>
            <c:dLbl>
              <c:idx val="14"/>
              <c:layout>
                <c:manualLayout>
                  <c:x val="-2.136752136752137E-3"/>
                  <c:y val="1.8422564304903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2.136752136752137E-3"/>
                  <c:y val="6.9084616143388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'ввод жилья'!$I$7:$I$22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'ввод жилья'!$J$7:$J$22</c:f>
              <c:numCache>
                <c:formatCode>_(* #,##0.00_);_(* \(#,##0.00\);_(* "-"??_);_(@_)</c:formatCode>
                <c:ptCount val="16"/>
                <c:pt idx="0">
                  <c:v>30.3</c:v>
                </c:pt>
                <c:pt idx="1">
                  <c:v>31.7</c:v>
                </c:pt>
                <c:pt idx="2">
                  <c:v>33.799999999999997</c:v>
                </c:pt>
                <c:pt idx="3">
                  <c:v>36.4</c:v>
                </c:pt>
                <c:pt idx="4">
                  <c:v>41</c:v>
                </c:pt>
                <c:pt idx="5">
                  <c:v>43.6</c:v>
                </c:pt>
                <c:pt idx="6">
                  <c:v>50.6</c:v>
                </c:pt>
                <c:pt idx="7">
                  <c:v>61.2</c:v>
                </c:pt>
                <c:pt idx="8">
                  <c:v>64.099999999999994</c:v>
                </c:pt>
                <c:pt idx="9">
                  <c:v>59.9</c:v>
                </c:pt>
                <c:pt idx="10">
                  <c:v>58.4</c:v>
                </c:pt>
                <c:pt idx="11">
                  <c:v>62.3</c:v>
                </c:pt>
                <c:pt idx="12">
                  <c:v>65.7</c:v>
                </c:pt>
                <c:pt idx="13">
                  <c:v>70.5</c:v>
                </c:pt>
                <c:pt idx="14">
                  <c:v>84.2</c:v>
                </c:pt>
                <c:pt idx="15">
                  <c:v>85.3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94848"/>
        <c:axId val="32190848"/>
      </c:barChart>
      <c:lineChart>
        <c:grouping val="standard"/>
        <c:varyColors val="0"/>
        <c:ser>
          <c:idx val="0"/>
          <c:order val="1"/>
          <c:tx>
            <c:strRef>
              <c:f>'ввод жилья'!$L$6</c:f>
              <c:strCache>
                <c:ptCount val="1"/>
                <c:pt idx="0">
                  <c:v>Объемы ветхого и аварийного жилья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'ввод жилья'!$L$7:$L$22</c:f>
              <c:numCache>
                <c:formatCode>General</c:formatCode>
                <c:ptCount val="16"/>
                <c:pt idx="0">
                  <c:v>65.599999999999994</c:v>
                </c:pt>
                <c:pt idx="1">
                  <c:v>87.9</c:v>
                </c:pt>
                <c:pt idx="2">
                  <c:v>87.4</c:v>
                </c:pt>
                <c:pt idx="3">
                  <c:v>91.6</c:v>
                </c:pt>
                <c:pt idx="4">
                  <c:v>93</c:v>
                </c:pt>
                <c:pt idx="5">
                  <c:v>94.6</c:v>
                </c:pt>
                <c:pt idx="6">
                  <c:v>95.9</c:v>
                </c:pt>
                <c:pt idx="7">
                  <c:v>99.1</c:v>
                </c:pt>
                <c:pt idx="8">
                  <c:v>99.7</c:v>
                </c:pt>
                <c:pt idx="9">
                  <c:v>99.5</c:v>
                </c:pt>
                <c:pt idx="10">
                  <c:v>99.4</c:v>
                </c:pt>
                <c:pt idx="11">
                  <c:v>98.9</c:v>
                </c:pt>
                <c:pt idx="12">
                  <c:v>99.9</c:v>
                </c:pt>
                <c:pt idx="13">
                  <c:v>93.9</c:v>
                </c:pt>
                <c:pt idx="14">
                  <c:v>93.3</c:v>
                </c:pt>
                <c:pt idx="15">
                  <c:v>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94848"/>
        <c:axId val="32190848"/>
      </c:lineChart>
      <c:catAx>
        <c:axId val="3209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22A24D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190848"/>
        <c:crosses val="autoZero"/>
        <c:auto val="1"/>
        <c:lblAlgn val="ctr"/>
        <c:lblOffset val="100"/>
        <c:noMultiLvlLbl val="0"/>
      </c:catAx>
      <c:valAx>
        <c:axId val="3219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09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7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</a:rPr>
              <a:t>Темпы прироста (снижения) объемов ввода в действие жилых домов в России. </a:t>
            </a:r>
            <a:r>
              <a:rPr lang="ru-RU" sz="2000" b="1" dirty="0" smtClean="0">
                <a:solidFill>
                  <a:schemeClr val="tx1"/>
                </a:solidFill>
              </a:rPr>
              <a:t>2001-2015 </a:t>
            </a:r>
            <a:r>
              <a:rPr lang="ru-RU" sz="2000" b="1" dirty="0">
                <a:solidFill>
                  <a:schemeClr val="tx1"/>
                </a:solidFill>
              </a:rPr>
              <a:t>гг.,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>
              <a:defRPr sz="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0" i="1" dirty="0" smtClean="0">
                <a:solidFill>
                  <a:schemeClr val="tx1"/>
                </a:solidFill>
              </a:rPr>
              <a:t>в </a:t>
            </a:r>
            <a:r>
              <a:rPr lang="ru-RU" sz="2000" b="0" i="1" dirty="0">
                <a:solidFill>
                  <a:schemeClr val="tx1"/>
                </a:solidFill>
              </a:rPr>
              <a:t>% к предыдущему периоду</a:t>
            </a:r>
          </a:p>
        </c:rich>
      </c:tx>
      <c:layout>
        <c:manualLayout>
          <c:xMode val="edge"/>
          <c:yMode val="edge"/>
          <c:x val="0.10598446993238834"/>
          <c:y val="2.850606738835853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7851931690368187E-2"/>
          <c:y val="0.12916712050567619"/>
          <c:w val="0.85611585825269776"/>
          <c:h val="0.82293098442787083"/>
        </c:manualLayout>
      </c:layout>
      <c:lineChart>
        <c:grouping val="standard"/>
        <c:varyColors val="0"/>
        <c:ser>
          <c:idx val="1"/>
          <c:order val="0"/>
          <c:tx>
            <c:strRef>
              <c:f>'ввод жилья'!$J$6</c:f>
              <c:strCache>
                <c:ptCount val="1"/>
                <c:pt idx="0">
                  <c:v>Введено в действие жилых домов, млн кв.м общей площади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-4.2259741570765272E-2"/>
                  <c:y val="4.8393682946217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5165724476748176E-2"/>
                  <c:y val="6.2210606174895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'ввод жилья'!$I$8:$I$22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'ввод жилья'!$K$8:$K$22</c:f>
              <c:numCache>
                <c:formatCode>0.0%</c:formatCode>
                <c:ptCount val="15"/>
                <c:pt idx="0">
                  <c:v>4.6204620462046098E-2</c:v>
                </c:pt>
                <c:pt idx="1">
                  <c:v>6.6246056782334417E-2</c:v>
                </c:pt>
                <c:pt idx="2">
                  <c:v>7.6923076923076872E-2</c:v>
                </c:pt>
                <c:pt idx="3">
                  <c:v>0.12637362637362637</c:v>
                </c:pt>
                <c:pt idx="4">
                  <c:v>6.341463414634152E-2</c:v>
                </c:pt>
                <c:pt idx="5">
                  <c:v>0.16055045871559637</c:v>
                </c:pt>
                <c:pt idx="6">
                  <c:v>0.20948616600790526</c:v>
                </c:pt>
                <c:pt idx="7">
                  <c:v>4.7385620915032511E-2</c:v>
                </c:pt>
                <c:pt idx="8">
                  <c:v>-6.5522620904836182E-2</c:v>
                </c:pt>
                <c:pt idx="9">
                  <c:v>-2.5041736227045086E-2</c:v>
                </c:pt>
                <c:pt idx="10">
                  <c:v>6.6780821917808098E-2</c:v>
                </c:pt>
                <c:pt idx="11">
                  <c:v>5.4574638844301804E-2</c:v>
                </c:pt>
                <c:pt idx="12">
                  <c:v>7.3059360730593603E-2</c:v>
                </c:pt>
                <c:pt idx="13">
                  <c:v>0.19432624113475172</c:v>
                </c:pt>
                <c:pt idx="14">
                  <c:v>1.3064133016627011E-2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954944"/>
        <c:axId val="70368256"/>
      </c:lineChart>
      <c:catAx>
        <c:axId val="6995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22A24D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0368256"/>
        <c:crosses val="autoZero"/>
        <c:auto val="1"/>
        <c:lblAlgn val="ctr"/>
        <c:lblOffset val="100"/>
        <c:noMultiLvlLbl val="0"/>
      </c:catAx>
      <c:valAx>
        <c:axId val="7036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95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700"/>
      </a:pPr>
      <a:endParaRPr lang="ru-RU"/>
    </a:p>
  </c:txPr>
  <c:externalData r:id="rId1">
    <c:autoUpdate val="0"/>
  </c:externalData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0.05251</cdr:x>
      <cdr:y>0.35041</cdr:y>
    </cdr:from>
    <cdr:to>
      <cdr:x>0.21671</cdr:x>
      <cdr:y>0.55071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437560" y="2393504"/>
          <a:ext cx="1368152" cy="1368152"/>
        </a:xfrm>
        <a:prstGeom xmlns:a="http://schemas.openxmlformats.org/drawingml/2006/main" prst="ellipse">
          <a:avLst/>
        </a:prstGeom>
        <a:solidFill xmlns:a="http://schemas.openxmlformats.org/drawingml/2006/main">
          <a:srgbClr val="FF9966">
            <a:alpha val="20000"/>
          </a:srgbClr>
        </a:solidFill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0.39946</cdr:x>
      <cdr:y>0.52962</cdr:y>
    </cdr:from>
    <cdr:to>
      <cdr:x>0.51539</cdr:x>
      <cdr:y>0.66667</cdr:y>
    </cdr:to>
    <cdr:sp macro="" textlink="">
      <cdr:nvSpPr>
        <cdr:cNvPr id="3" name="Овал 2"/>
        <cdr:cNvSpPr/>
      </cdr:nvSpPr>
      <cdr:spPr>
        <a:xfrm xmlns:a="http://schemas.openxmlformats.org/drawingml/2006/main">
          <a:off x="3328464" y="3617640"/>
          <a:ext cx="966071" cy="93610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0.80343</cdr:x>
      <cdr:y>0.35442</cdr:y>
    </cdr:from>
    <cdr:to>
      <cdr:x>0.92441</cdr:x>
      <cdr:y>0.502</cdr:y>
    </cdr:to>
    <cdr:sp macro="" textlink="">
      <cdr:nvSpPr>
        <cdr:cNvPr id="4" name="Овал 3"/>
        <cdr:cNvSpPr/>
      </cdr:nvSpPr>
      <cdr:spPr>
        <a:xfrm xmlns:a="http://schemas.openxmlformats.org/drawingml/2006/main">
          <a:off x="6694584" y="2420888"/>
          <a:ext cx="1008112" cy="100811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0.45977</cdr:x>
      <cdr:y>0.71938</cdr:y>
    </cdr:from>
    <cdr:to>
      <cdr:x>0.6586</cdr:x>
      <cdr:y>0.9513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3829785" y="4913784"/>
          <a:ext cx="1656184" cy="1584176"/>
        </a:xfrm>
        <a:prstGeom xmlns:a="http://schemas.openxmlformats.org/drawingml/2006/main" prst="ellipse">
          <a:avLst/>
        </a:prstGeom>
        <a:solidFill xmlns:a="http://schemas.openxmlformats.org/drawingml/2006/main">
          <a:srgbClr val="FF7C80">
            <a:alpha val="20000"/>
          </a:srgb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0.70182</cdr:x>
      <cdr:y>0.76154</cdr:y>
    </cdr:from>
    <cdr:to>
      <cdr:x>1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846009" y="5201816"/>
          <a:ext cx="2483768" cy="162880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FDDB26C4-F100-4810-BB6E-81E590014878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449A5788-7A6A-448E-8268-339D1C564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0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839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472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07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07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5613">
              <a:defRPr/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A5788-7A6A-448E-8268-339D1C5645D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22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5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66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22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02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0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19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66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31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66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0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7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3BBCB-950D-46AC-8AE8-DD7D6EF5C229}" type="datetimeFigureOut">
              <a:rPr lang="ru-RU" smtClean="0"/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312B-D1A0-45C3-A583-5DEE5A76A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1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2278" y="1628800"/>
            <a:ext cx="8638728" cy="1470025"/>
          </a:xfrm>
        </p:spPr>
        <p:txBody>
          <a:bodyPr>
            <a:noAutofit/>
          </a:bodyPr>
          <a:lstStyle/>
          <a:p>
            <a:pPr algn="l"/>
            <a:r>
              <a:rPr lang="ru-RU" sz="3500" b="1" dirty="0">
                <a:latin typeface="+mn-lt"/>
                <a:ea typeface="+mn-ea"/>
                <a:cs typeface="+mn-cs"/>
              </a:rPr>
              <a:t>К чему приведет ситуация на рынке </a:t>
            </a:r>
            <a:r>
              <a:rPr lang="ru-RU" sz="3500" b="1" dirty="0" smtClean="0">
                <a:latin typeface="+mn-lt"/>
                <a:ea typeface="+mn-ea"/>
                <a:cs typeface="+mn-cs"/>
              </a:rPr>
              <a:t>недвижимости</a:t>
            </a:r>
            <a:endParaRPr lang="ru-RU" sz="35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6768752" cy="841545"/>
          </a:xfrm>
        </p:spPr>
        <p:txBody>
          <a:bodyPr>
            <a:noAutofit/>
          </a:bodyPr>
          <a:lstStyle/>
          <a:p>
            <a:pPr algn="l"/>
            <a:r>
              <a:rPr lang="ru-RU" sz="3000" b="1" dirty="0">
                <a:solidFill>
                  <a:srgbClr val="348B41"/>
                </a:solidFill>
              </a:rPr>
              <a:t>Есть ли альтернативы текущему вектору развития?</a:t>
            </a:r>
            <a:endParaRPr lang="ru-RU" sz="30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571" y="332656"/>
            <a:ext cx="3768106" cy="137546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28843" y="4869160"/>
            <a:ext cx="251216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200" b="1" dirty="0" smtClean="0"/>
              <a:t>Александр Крапин</a:t>
            </a:r>
            <a:endParaRPr lang="ru-RU" sz="2200" b="1" dirty="0" smtClean="0"/>
          </a:p>
          <a:p>
            <a:pPr algn="r"/>
            <a:r>
              <a:rPr lang="ru-RU" dirty="0"/>
              <a:t>г</a:t>
            </a:r>
            <a:r>
              <a:rPr lang="ru-RU" dirty="0" smtClean="0"/>
              <a:t>енеральный директор </a:t>
            </a:r>
          </a:p>
          <a:p>
            <a:pPr algn="r"/>
            <a:r>
              <a:rPr lang="ru-RU" dirty="0" smtClean="0"/>
              <a:t>Аналитического </a:t>
            </a:r>
          </a:p>
          <a:p>
            <a:pPr algn="r"/>
            <a:r>
              <a:rPr lang="ru-RU" dirty="0" smtClean="0"/>
              <a:t>агентства </a:t>
            </a:r>
            <a:r>
              <a:rPr lang="en-US" dirty="0" smtClean="0"/>
              <a:t>RWAY</a:t>
            </a:r>
            <a:r>
              <a:rPr lang="ru-RU" dirty="0" smtClean="0"/>
              <a:t> 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30</a:t>
            </a:r>
            <a:r>
              <a:rPr lang="ru-RU" dirty="0" smtClean="0"/>
              <a:t>/08/2016</a:t>
            </a:r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4222"/>
            <a:ext cx="3086869" cy="260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632848" cy="5809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лет спустя. Основные Причины</a:t>
            </a:r>
          </a:p>
          <a:p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отсутствие</a:t>
            </a:r>
            <a:r>
              <a:rPr 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Стратегии развития рынка недвижимости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реализация которой максимально способствовала развитию внутреннего рынка страны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отсутствие </a:t>
            </a:r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эффективных институтов развития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рынка недвижимости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</a:t>
            </a:r>
            <a:r>
              <a:rPr 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слабость </a:t>
            </a:r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лоббистских способностей общественных организаций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профессиональных участников рынка 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недвижимости.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3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128792" cy="6019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Стратегическое планирование </a:t>
            </a: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Законодательно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введено в России с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июня 2014 года.</a:t>
            </a: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разработанных и утвержденных стратегических планах власти различных уровней в лучшем случае очень формально затрагиваются вопросы развития рынков недвижимости. </a:t>
            </a: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Достаточно часто упоминается необходимость обеспечения земельных участков инженерной инфраструктурой.</a:t>
            </a: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 это усугубляется тем обстоятельством, что власть при планировании придерживается принципа</a:t>
            </a: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«</a:t>
            </a:r>
            <a:r>
              <a:rPr lang="ru-RU" sz="20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будущее </a:t>
            </a:r>
            <a:r>
              <a:rPr lang="ru-RU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похоже </a:t>
            </a:r>
            <a:r>
              <a:rPr lang="ru-RU" sz="20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прошлое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»…</a:t>
            </a: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728" y="5356742"/>
            <a:ext cx="2448272" cy="150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6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067450" y="332656"/>
            <a:ext cx="7128792" cy="659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Альтернативы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solidFill>
                <a:srgbClr val="22A2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Будущее будет таким, каким мы его сделаем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Это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должен быть одним из основных принципов стратегического 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планирования.</a:t>
            </a:r>
          </a:p>
          <a:p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Россия должна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перейти на реализацию </a:t>
            </a:r>
            <a:r>
              <a:rPr lang="ru-RU" sz="2400" b="1" dirty="0" err="1" smtClean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форсайт</a:t>
            </a:r>
            <a:r>
              <a:rPr lang="ru-RU" sz="2400" b="1" dirty="0" smtClean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-проектов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экономике, 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ru-RU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первую очередь, </a:t>
            </a:r>
          </a:p>
          <a:p>
            <a:r>
              <a:rPr lang="ru-RU" sz="2400" b="1" dirty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рынке </a:t>
            </a:r>
            <a:r>
              <a:rPr lang="ru-RU" sz="2400" b="1" dirty="0" smtClean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недвижимости!.. </a:t>
            </a:r>
            <a:endParaRPr lang="ru-RU" sz="2400" b="1" dirty="0">
              <a:solidFill>
                <a:srgbClr val="22A24D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513" y="3215872"/>
            <a:ext cx="148748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080397"/>
            <a:ext cx="2882900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03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067450" y="332656"/>
            <a:ext cx="712879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Отличия прогнозирования </a:t>
            </a:r>
            <a:endParaRPr lang="ru-RU" sz="3200" b="1" dirty="0" smtClean="0">
              <a:solidFill>
                <a:srgbClr val="22A2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ru-RU" sz="3200" b="1" dirty="0" err="1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форсайт</a:t>
            </a: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-проектов</a:t>
            </a: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62601"/>
              </p:ext>
            </p:extLst>
          </p:nvPr>
        </p:nvGraphicFramePr>
        <p:xfrm>
          <a:off x="899593" y="1794594"/>
          <a:ext cx="8114739" cy="4946774"/>
        </p:xfrm>
        <a:graphic>
          <a:graphicData uri="http://schemas.openxmlformats.org/drawingml/2006/table">
            <a:tbl>
              <a:tblPr firstRow="1" firstCol="1" bandRow="1"/>
              <a:tblGrid>
                <a:gridCol w="2704913"/>
                <a:gridCol w="2704913"/>
                <a:gridCol w="2704913"/>
              </a:tblGrid>
              <a:tr h="362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</a:rPr>
                        <a:t>Характеристика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</a:rPr>
                        <a:t>Прогнозирование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</a:rPr>
                        <a:t>Форсайт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Helvetica"/>
                        </a:rPr>
                        <a:t>-проект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Характер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исследования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Поисковый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Целевой</a:t>
                      </a:r>
                      <a:endParaRPr lang="ru-RU" sz="1600" b="1" dirty="0">
                        <a:solidFill>
                          <a:srgbClr val="22A24D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8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Цель исследования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Получение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прогноза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Формирование</a:t>
                      </a:r>
                      <a:r>
                        <a:rPr lang="en-US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образа</a:t>
                      </a:r>
                      <a:r>
                        <a:rPr lang="en-US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желаемого</a:t>
                      </a:r>
                      <a:r>
                        <a:rPr lang="en-US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будущего</a:t>
                      </a:r>
                      <a:endParaRPr lang="ru-RU" sz="1600" b="1" dirty="0">
                        <a:solidFill>
                          <a:srgbClr val="22A24D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8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Ожидаемый результат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Точечный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или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интервальный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прогноз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Стратегия</a:t>
                      </a:r>
                      <a:r>
                        <a:rPr lang="en-US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или</a:t>
                      </a:r>
                      <a:r>
                        <a:rPr lang="en-US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endParaRPr lang="ru-RU" sz="1600" b="1" dirty="0" smtClean="0">
                        <a:solidFill>
                          <a:srgbClr val="22A24D"/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дорожная</a:t>
                      </a:r>
                      <a:r>
                        <a:rPr lang="en-US" sz="1600" b="1" dirty="0" smtClean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карта</a:t>
                      </a:r>
                      <a:endParaRPr lang="ru-RU" sz="1600" b="1" dirty="0">
                        <a:solidFill>
                          <a:srgbClr val="22A24D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Участники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процесса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Исследователь-прогнозист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,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заказчик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работ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Представители государства, муниципалитетов, </a:t>
                      </a:r>
                      <a:endParaRPr lang="ru-RU" sz="1600" b="1" dirty="0" smtClean="0">
                        <a:solidFill>
                          <a:srgbClr val="22A24D"/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бизнеса</a:t>
                      </a:r>
                      <a:r>
                        <a:rPr lang="ru-RU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, общества</a:t>
                      </a:r>
                      <a:endParaRPr lang="ru-RU" sz="1600" b="1" dirty="0">
                        <a:solidFill>
                          <a:srgbClr val="22A24D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Используемые методы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3-6</a:t>
                      </a:r>
                      <a:endParaRPr lang="ru-RU" sz="1600" b="1" dirty="0">
                        <a:solidFill>
                          <a:srgbClr val="22A24D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4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Период упреждения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Краткосрочный, среднесрочный и долгосрочный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Долгосрочный</a:t>
                      </a:r>
                      <a:r>
                        <a:rPr lang="en-US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 и </a:t>
                      </a:r>
                      <a:r>
                        <a:rPr lang="en-US" sz="1600" b="1" dirty="0" err="1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сверхдолгосрочный</a:t>
                      </a:r>
                      <a:endParaRPr lang="ru-RU" sz="1600" b="1" dirty="0">
                        <a:solidFill>
                          <a:srgbClr val="22A24D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8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Основной тезис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</a:rPr>
                        <a:t>Будущее похоже на прошлое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A24D"/>
                          </a:solidFill>
                          <a:effectLst/>
                          <a:latin typeface="Arial"/>
                          <a:ea typeface="Arial Unicode MS"/>
                        </a:rPr>
                        <a:t>Будущее будет таким, каким мы его сделаем</a:t>
                      </a:r>
                      <a:endParaRPr lang="ru-RU" sz="1600" b="1" dirty="0">
                        <a:solidFill>
                          <a:srgbClr val="22A24D"/>
                        </a:solidFill>
                        <a:effectLst/>
                        <a:latin typeface="Helvetica"/>
                        <a:ea typeface="Helvetic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433" y="7996"/>
            <a:ext cx="1201737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77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067450" y="332656"/>
            <a:ext cx="7128792" cy="3328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Реинжиниринг рынка недвижимости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solidFill>
                <a:srgbClr val="22A2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12" y="836711"/>
            <a:ext cx="8332512" cy="4464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445" y="4956597"/>
            <a:ext cx="2882900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76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67515" y="5481515"/>
            <a:ext cx="1493338" cy="1259632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763688" y="1196752"/>
            <a:ext cx="612068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algn="ctr"/>
            <a:r>
              <a:rPr lang="ru-RU" sz="3600" b="1" dirty="0" smtClean="0">
                <a:solidFill>
                  <a:srgbClr val="22A24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Вопросы?</a:t>
            </a:r>
          </a:p>
          <a:p>
            <a:pPr algn="ctr"/>
            <a:r>
              <a:rPr lang="ru-RU" sz="32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/>
              <a:t>Александр Крапин</a:t>
            </a:r>
            <a:r>
              <a:rPr lang="ru-RU" sz="3200" dirty="0" smtClean="0"/>
              <a:t>,</a:t>
            </a: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2800" dirty="0"/>
              <a:t>генеральный </a:t>
            </a:r>
            <a:r>
              <a:rPr lang="ru-RU" sz="2800" dirty="0" smtClean="0"/>
              <a:t>директор,</a:t>
            </a: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dirty="0" smtClean="0"/>
              <a:t>Аналитическое агентство RWAY</a:t>
            </a:r>
          </a:p>
          <a:p>
            <a:pPr algn="ctr"/>
            <a:r>
              <a:rPr lang="ru-RU" sz="3200" b="1" dirty="0" smtClean="0"/>
              <a:t>+7 (</a:t>
            </a:r>
            <a:r>
              <a:rPr lang="ru-RU" sz="3200" b="1" dirty="0" smtClean="0"/>
              <a:t>910) 402-32-79</a:t>
            </a:r>
            <a:endParaRPr lang="ru-RU" sz="3200" dirty="0" smtClean="0"/>
          </a:p>
          <a:p>
            <a:pPr algn="ctr"/>
            <a:r>
              <a:rPr lang="en-US" sz="3200" dirty="0" smtClean="0"/>
              <a:t>gr</a:t>
            </a:r>
            <a:r>
              <a:rPr lang="ru-RU" sz="3200" dirty="0"/>
              <a:t>@</a:t>
            </a:r>
            <a:r>
              <a:rPr lang="en-US" sz="3200" dirty="0"/>
              <a:t>rway</a:t>
            </a:r>
            <a:r>
              <a:rPr lang="ru-RU" sz="3200" dirty="0"/>
              <a:t>.</a:t>
            </a:r>
            <a:r>
              <a:rPr lang="en-US" sz="3200" dirty="0" smtClean="0"/>
              <a:t>ru</a:t>
            </a:r>
            <a:endParaRPr lang="ru-RU" sz="3200" dirty="0"/>
          </a:p>
          <a:p>
            <a:r>
              <a:rPr lang="ru-RU" sz="3200" dirty="0"/>
              <a:t> 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8362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128792" cy="6979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посвящен </a:t>
            </a:r>
          </a:p>
          <a:p>
            <a:pPr algn="r"/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25-летию рынка недвижимости России</a:t>
            </a:r>
          </a:p>
          <a:p>
            <a:endParaRPr lang="ru-RU" sz="3200" b="1" dirty="0">
              <a:solidFill>
                <a:srgbClr val="22A2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Ситуация: 25 лет назад…</a:t>
            </a:r>
          </a:p>
          <a:p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Когда начались рыночные реформы всем н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ам обещали, что:</a:t>
            </a:r>
          </a:p>
          <a:p>
            <a:endParaRPr lang="ru-RU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России будет </a:t>
            </a:r>
            <a:r>
              <a:rPr lang="ru-RU" sz="2400" dirty="0" smtClean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цивилизованный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рынок недвижимости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рынок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жилья станет «</a:t>
            </a:r>
            <a:r>
              <a:rPr lang="ru-RU" sz="2400" dirty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локомотивом реформ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домохозяйства смогут приобретать жилье на рынке, поскольку доходы будут </a:t>
            </a:r>
            <a:r>
              <a:rPr lang="ru-RU" sz="2400" dirty="0" smtClean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больше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79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632848" cy="657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лет спустя. Основные характеристики</a:t>
            </a:r>
          </a:p>
          <a:p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мнению экспертов RWAY текущая ситуация на рынке недвижимости определяется следующими основными факторами: </a:t>
            </a:r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монетизацией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российской экономики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сейчас этот показатель составляет порядка 45%, при среднемировом размере порядка 125%, то есть российский показатель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ниже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среднемирового в 2,8 раза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высокой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стоимостью кредитных средств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сейчас типичные ставки по ипотечным кредитам составляют 11-14%, при ставках в ряде стран мира 2-4%, то есть российские ставки по ипотеке минимум в 3-4 раза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выше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аналогичных ставок в ряде стран мира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общий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объем выданных ипотечных кредитов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середину 2016 г. составляет 4,18 трлн руб. или порядка 11,4% от объема денежной массы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76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632848" cy="6019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лет спустя. Основные характеристики</a:t>
            </a: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объемом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строительства нового жилья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сейчас этот показатель составляет 0,58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кв.м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на чел. в год (по итогам 2015 г.), то есть российский текущий показатель ниже намеченного властью показателя на 42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высокой долей собственников жилья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сейчас порядка 85%, при 40-50% во многих странах мира;</a:t>
            </a: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высокой потребностью в современном жилье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при общем объеме жилого фонда в России около 3,5 млрд </a:t>
            </a:r>
            <a:r>
              <a:rPr lang="ru-RU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кв.м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потенциальная потребность домохозяйств составляет около 2 млрд </a:t>
            </a:r>
            <a:r>
              <a:rPr lang="ru-RU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кв.м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высокой стоимостью жилья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относительно доходов домохозяйств; в странах с развитыми рынками стоимость 1 </a:t>
            </a:r>
            <a:r>
              <a:rPr lang="ru-RU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кв.м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жилья примерно соответствует </a:t>
            </a:r>
            <a:r>
              <a:rPr lang="ru-RU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среднемедианному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уровню доходов за месяц, в России – аналогичный показатель соответствует доходам домохозяйства за 2,5-3 месяца;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есбалансированной системой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используемых ключевых индикаторов развития рынка;</a:t>
            </a:r>
          </a:p>
        </p:txBody>
      </p:sp>
    </p:spTree>
    <p:extLst>
      <p:ext uri="{BB962C8B-B14F-4D97-AF65-F5344CB8AC3E}">
        <p14:creationId xmlns:p14="http://schemas.microsoft.com/office/powerpoint/2010/main" val="416590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632848" cy="661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лет спустя. Основные характеристики</a:t>
            </a: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практически «серым» рынком аренды жилья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что косвенно свидетельствует о наличие экономических интересов у части власти и бизнеса в сохранении подобного положения;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несбалансированностью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существующих институтов и «правил игры» на рынке, которые приводят к его неэффективному развитию, что, в свою очередь, препятствует интенсивному развитию внутреннего рынка страны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непрозрачностью» рынка для исследований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отсутствием основной оперативной информации для принятия необходимых инвестиционных решений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относительно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низкими уровнями налогов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объекты недвижимости со слабой обратной связью с экономическими интересами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муниципалитетов;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перекладыванием затрат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создание ряда необходимых систем с государства и муниципалитетов на население и бизнес. 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632848" cy="4156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solidFill>
                <a:srgbClr val="22A2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b="1" dirty="0">
              <a:solidFill>
                <a:srgbClr val="22A2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solidFill>
                <a:srgbClr val="22A24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Строительство жилья в России.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22A2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Где же «локомотив реформ»?</a:t>
            </a:r>
          </a:p>
          <a:p>
            <a:pPr algn="ctr"/>
            <a:endParaRPr lang="ru-RU" sz="20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6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67515" y="5481515"/>
            <a:ext cx="1493338" cy="125963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1249048" y="330087"/>
            <a:ext cx="7713951" cy="864096"/>
          </a:xfrm>
          <a:prstGeom prst="line">
            <a:avLst/>
          </a:prstGeom>
          <a:ln>
            <a:solidFill>
              <a:srgbClr val="6BA4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640208" y="27384"/>
            <a:ext cx="0" cy="6858000"/>
          </a:xfrm>
          <a:prstGeom prst="line">
            <a:avLst/>
          </a:prstGeom>
          <a:ln>
            <a:solidFill>
              <a:srgbClr val="6BA4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064193054"/>
              </p:ext>
            </p:extLst>
          </p:nvPr>
        </p:nvGraphicFramePr>
        <p:xfrm>
          <a:off x="811488" y="27384"/>
          <a:ext cx="8332512" cy="6830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8914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67515" y="5481515"/>
            <a:ext cx="1493338" cy="125963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1249048" y="330087"/>
            <a:ext cx="7713951" cy="864096"/>
          </a:xfrm>
          <a:prstGeom prst="line">
            <a:avLst/>
          </a:prstGeom>
          <a:ln>
            <a:solidFill>
              <a:srgbClr val="6BA4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640208" y="27384"/>
            <a:ext cx="0" cy="6858000"/>
          </a:xfrm>
          <a:prstGeom prst="line">
            <a:avLst/>
          </a:prstGeom>
          <a:ln>
            <a:solidFill>
              <a:srgbClr val="6BA4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68709732"/>
              </p:ext>
            </p:extLst>
          </p:nvPr>
        </p:nvGraphicFramePr>
        <p:xfrm>
          <a:off x="814223" y="27384"/>
          <a:ext cx="8329777" cy="6830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7851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36513" y="0"/>
            <a:ext cx="848001" cy="6885384"/>
            <a:chOff x="-36513" y="0"/>
            <a:chExt cx="848001" cy="68853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36513" y="0"/>
              <a:ext cx="848001" cy="6885384"/>
            </a:xfrm>
            <a:prstGeom prst="rect">
              <a:avLst/>
            </a:prstGeom>
            <a:solidFill>
              <a:srgbClr val="348B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617969" y="2920621"/>
              <a:ext cx="2010911" cy="734040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1115616" y="332656"/>
            <a:ext cx="7128792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22A24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 чему приведут текущие тренды в среднесрочной перспективе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Сохранятся относительно не высокие объемы строительства современного жилья –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максимум до 0,7 </a:t>
            </a:r>
            <a:r>
              <a:rPr lang="ru-RU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кв.м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человека в год;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Сохранится высокая стоимость жилья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отношению к </a:t>
            </a:r>
            <a:r>
              <a:rPr lang="ru-RU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среднемедианным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доходам домохозяйств, то есть новое жилья останется недоступным для большинства домохозяйств страны;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Сохранится «непрозрачность» рынка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принятия инвестиционных решений и проведения исследований;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Возрастет налоговая нагрузка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домохозяйства и бизнес за счет введения на рынке института государственной кадастровой оценки</a:t>
            </a:r>
          </a:p>
          <a:p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  Возрастет социальная напряженность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из-за невозможности большинства домохозяйств решать свои жилищные проблемы, поскольку созданный рынок недвижимости предназначен только для 15-20% наиболее обеспеченных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домохозяйств.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32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822</Words>
  <Application>Microsoft Office PowerPoint</Application>
  <PresentationFormat>Экран (4:3)</PresentationFormat>
  <Paragraphs>156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 чему приведет ситуация на рынке недвижимости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Cроки экспозиции  коммерческой недвижимости</dc:title>
  <dc:creator>Aleksandra</dc:creator>
  <cp:lastModifiedBy>Admin</cp:lastModifiedBy>
  <cp:revision>291</cp:revision>
  <cp:lastPrinted>2015-10-06T13:13:21Z</cp:lastPrinted>
  <dcterms:created xsi:type="dcterms:W3CDTF">2015-09-26T23:07:29Z</dcterms:created>
  <dcterms:modified xsi:type="dcterms:W3CDTF">2016-08-29T22:50:50Z</dcterms:modified>
</cp:coreProperties>
</file>