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5" r:id="rId2"/>
    <p:sldId id="481" r:id="rId3"/>
    <p:sldId id="518" r:id="rId4"/>
    <p:sldId id="512" r:id="rId5"/>
    <p:sldId id="488" r:id="rId6"/>
    <p:sldId id="504" r:id="rId7"/>
    <p:sldId id="500" r:id="rId8"/>
    <p:sldId id="513" r:id="rId9"/>
    <p:sldId id="514" r:id="rId10"/>
    <p:sldId id="485" r:id="rId11"/>
    <p:sldId id="487" r:id="rId12"/>
    <p:sldId id="517" r:id="rId13"/>
    <p:sldId id="503" r:id="rId14"/>
    <p:sldId id="484" r:id="rId15"/>
    <p:sldId id="516" r:id="rId16"/>
    <p:sldId id="507" r:id="rId17"/>
    <p:sldId id="482" r:id="rId18"/>
    <p:sldId id="515" r:id="rId19"/>
    <p:sldId id="490" r:id="rId20"/>
    <p:sldId id="496" r:id="rId21"/>
    <p:sldId id="261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hurueva" initials="Z" lastIdx="4" clrIdx="0"/>
  <p:cmAuthor id="1" name="kalinina" initials="k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A249"/>
    <a:srgbClr val="0000FF"/>
    <a:srgbClr val="631D76"/>
    <a:srgbClr val="91479B"/>
    <a:srgbClr val="6699FF"/>
    <a:srgbClr val="00BA01"/>
    <a:srgbClr val="E6E6E6"/>
    <a:srgbClr val="914737"/>
    <a:srgbClr val="111C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1" autoAdjust="0"/>
    <p:restoredTop sz="94699" autoAdjust="0"/>
  </p:normalViewPr>
  <p:slideViewPr>
    <p:cSldViewPr>
      <p:cViewPr varScale="1">
        <p:scale>
          <a:sx n="98" d="100"/>
          <a:sy n="98" d="100"/>
        </p:scale>
        <p:origin x="-90" y="-4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87B52-6FFF-4F82-B0B1-E34328F1FF1A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CF45F-8FBD-43C7-81B0-71EE9055F5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481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3567C-F420-4F65-AD03-4AE9FE32E13E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4F702-6599-4C79-9D8D-0F99ECAE78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734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79E8-6182-43C0-B4AA-A0EADBBA29C8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CCFA-4F6E-4BBA-A9A5-7B939785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79E8-6182-43C0-B4AA-A0EADBBA29C8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CCFA-4F6E-4BBA-A9A5-7B939785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79E8-6182-43C0-B4AA-A0EADBBA29C8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CCFA-4F6E-4BBA-A9A5-7B939785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79E8-6182-43C0-B4AA-A0EADBBA29C8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CCFA-4F6E-4BBA-A9A5-7B939785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79E8-6182-43C0-B4AA-A0EADBBA29C8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CCFA-4F6E-4BBA-A9A5-7B939785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79E8-6182-43C0-B4AA-A0EADBBA29C8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CCFA-4F6E-4BBA-A9A5-7B939785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79E8-6182-43C0-B4AA-A0EADBBA29C8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CCFA-4F6E-4BBA-A9A5-7B939785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79E8-6182-43C0-B4AA-A0EADBBA29C8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CCFA-4F6E-4BBA-A9A5-7B939785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79E8-6182-43C0-B4AA-A0EADBBA29C8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CCFA-4F6E-4BBA-A9A5-7B939785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79E8-6182-43C0-B4AA-A0EADBBA29C8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CCFA-4F6E-4BBA-A9A5-7B939785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79E8-6182-43C0-B4AA-A0EADBBA29C8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CCFA-4F6E-4BBA-A9A5-7B939785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F79E8-6182-43C0-B4AA-A0EADBBA29C8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FCCFA-4F6E-4BBA-A9A5-7B939785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1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276" y="3003798"/>
            <a:ext cx="7772400" cy="1656184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cap="all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3" name="Picture 2" descr="Сontrust Estate Investments белый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95486"/>
            <a:ext cx="2226087" cy="17802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714890"/>
            <a:ext cx="9144000" cy="428610"/>
          </a:xfrm>
          <a:prstGeom prst="rect">
            <a:avLst/>
          </a:prstGeom>
          <a:gradFill flip="none" rotWithShape="1">
            <a:gsLst>
              <a:gs pos="0">
                <a:srgbClr val="631D76">
                  <a:shade val="30000"/>
                  <a:satMod val="115000"/>
                </a:srgbClr>
              </a:gs>
              <a:gs pos="50000">
                <a:srgbClr val="631D76">
                  <a:shade val="67500"/>
                  <a:satMod val="115000"/>
                </a:srgbClr>
              </a:gs>
              <a:gs pos="100000">
                <a:srgbClr val="631D7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956" y="4714890"/>
            <a:ext cx="122413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ONTRUST</a:t>
            </a:r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™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39502"/>
            <a:ext cx="1398687" cy="13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87624" y="2931790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rebuchet MS" pitchFamily="34" charset="0"/>
              </a:rPr>
              <a:t>Рынок зарубежной недвижимости. Обзор и тенденции.</a:t>
            </a:r>
          </a:p>
          <a:p>
            <a:pPr algn="ctr"/>
            <a:endParaRPr lang="ru-RU" sz="28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rebuchet MS" pitchFamily="34" charset="0"/>
              </a:rPr>
              <a:t>30 августа 2016 года</a:t>
            </a:r>
            <a:endParaRPr lang="ru-RU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4567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</p:spPr>
      </p:pic>
      <p:sp>
        <p:nvSpPr>
          <p:cNvPr id="4" name="Прямоугольник 4"/>
          <p:cNvSpPr/>
          <p:nvPr/>
        </p:nvSpPr>
        <p:spPr>
          <a:xfrm>
            <a:off x="0" y="4714890"/>
            <a:ext cx="9144000" cy="428610"/>
          </a:xfrm>
          <a:prstGeom prst="rect">
            <a:avLst/>
          </a:prstGeom>
          <a:gradFill flip="none" rotWithShape="1">
            <a:gsLst>
              <a:gs pos="0">
                <a:srgbClr val="631D76">
                  <a:shade val="30000"/>
                  <a:satMod val="115000"/>
                </a:srgbClr>
              </a:gs>
              <a:gs pos="50000">
                <a:srgbClr val="631D76">
                  <a:shade val="67500"/>
                  <a:satMod val="115000"/>
                </a:srgbClr>
              </a:gs>
              <a:gs pos="100000">
                <a:srgbClr val="631D7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7956" y="4714890"/>
            <a:ext cx="122413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ONTRUST</a:t>
            </a:r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™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0"/>
            <a:ext cx="4896544" cy="9875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ВЕЛИКОБРИТАНИЯ</a:t>
            </a: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2120" y="1491630"/>
            <a:ext cx="3024336" cy="3024336"/>
          </a:xfrm>
          <a:prstGeom prst="rect">
            <a:avLst/>
          </a:prstGeom>
          <a:solidFill>
            <a:srgbClr val="111C24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sz="1600" b="1" dirty="0" smtClean="0">
                <a:latin typeface="Trebuchet MS" pitchFamily="34" charset="0"/>
              </a:rPr>
              <a:t>По данным международного агентства недвижимости </a:t>
            </a:r>
            <a:r>
              <a:rPr lang="ru-RU" sz="1600" b="1" dirty="0" err="1" smtClean="0">
                <a:latin typeface="Trebuchet MS" pitchFamily="34" charset="0"/>
              </a:rPr>
              <a:t>Savills</a:t>
            </a:r>
            <a:r>
              <a:rPr lang="ru-RU" sz="1600" b="1" dirty="0" smtClean="0">
                <a:latin typeface="Trebuchet MS" pitchFamily="34" charset="0"/>
              </a:rPr>
              <a:t>, из-за последствий </a:t>
            </a:r>
            <a:r>
              <a:rPr lang="ru-RU" sz="1600" b="1" dirty="0" err="1" smtClean="0">
                <a:latin typeface="Trebuchet MS" pitchFamily="34" charset="0"/>
              </a:rPr>
              <a:t>Brexit</a:t>
            </a:r>
            <a:r>
              <a:rPr lang="ru-RU" sz="1600" b="1" dirty="0" smtClean="0">
                <a:latin typeface="Trebuchet MS" pitchFamily="34" charset="0"/>
              </a:rPr>
              <a:t> Лондон стал дешевле и опустился в рейтинге самых дорогих для проживания городов мира с первого на третье место.</a:t>
            </a:r>
            <a:br>
              <a:rPr lang="ru-RU" sz="1600" b="1" dirty="0" smtClean="0">
                <a:latin typeface="Trebuchet MS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>
              <a:latin typeface="Book Antiqua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868144" y="1707654"/>
            <a:ext cx="2808312" cy="31239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  </a:t>
            </a: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67494"/>
            <a:ext cx="255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7C80"/>
                </a:solidFill>
                <a:latin typeface="Trebuchet MS" pitchFamily="34" charset="0"/>
              </a:rPr>
              <a:t>«</a:t>
            </a:r>
            <a:r>
              <a:rPr lang="en-US" sz="4000" b="1" dirty="0" smtClean="0">
                <a:solidFill>
                  <a:srgbClr val="FF7C80"/>
                </a:solidFill>
                <a:latin typeface="Trebuchet MS" pitchFamily="34" charset="0"/>
              </a:rPr>
              <a:t>BREXIT</a:t>
            </a:r>
            <a:r>
              <a:rPr lang="ru-RU" sz="4000" b="1" dirty="0" smtClean="0">
                <a:solidFill>
                  <a:srgbClr val="FF7C80"/>
                </a:solidFill>
                <a:latin typeface="Trebuchet MS" pitchFamily="34" charset="0"/>
              </a:rPr>
              <a:t>»</a:t>
            </a:r>
            <a:endParaRPr lang="ru-RU" sz="4000" b="1" dirty="0">
              <a:solidFill>
                <a:srgbClr val="FF7C8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80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23456789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</p:spPr>
      </p:pic>
      <p:sp>
        <p:nvSpPr>
          <p:cNvPr id="4" name="Прямоугольник 4"/>
          <p:cNvSpPr/>
          <p:nvPr/>
        </p:nvSpPr>
        <p:spPr>
          <a:xfrm>
            <a:off x="0" y="4714890"/>
            <a:ext cx="9144000" cy="428610"/>
          </a:xfrm>
          <a:prstGeom prst="rect">
            <a:avLst/>
          </a:prstGeom>
          <a:gradFill flip="none" rotWithShape="1">
            <a:gsLst>
              <a:gs pos="0">
                <a:srgbClr val="631D76">
                  <a:shade val="30000"/>
                  <a:satMod val="115000"/>
                </a:srgbClr>
              </a:gs>
              <a:gs pos="50000">
                <a:srgbClr val="631D76">
                  <a:shade val="67500"/>
                  <a:satMod val="115000"/>
                </a:srgbClr>
              </a:gs>
              <a:gs pos="100000">
                <a:srgbClr val="631D7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7956" y="4714890"/>
            <a:ext cx="122413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ONTRUST</a:t>
            </a:r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™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23478"/>
            <a:ext cx="316835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ЛАТВИЯ</a:t>
            </a: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6056" y="987574"/>
            <a:ext cx="3744416" cy="3528392"/>
          </a:xfrm>
          <a:prstGeom prst="rect">
            <a:avLst/>
          </a:prstGeom>
          <a:solidFill>
            <a:srgbClr val="111C24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Trebuchet MS" pitchFamily="34" charset="0"/>
              </a:rPr>
              <a:t>Программа предоставления иностранцам вида на жительство в Латвии в обмен на инвестиции действует с 1 июля 2010 года. С сентября 2014 года в Латвии вступили в силу поправки в закон "Об иммиграции", согласно которым минимальная сумма инвестиций в недвижимость для получения вида на жительство возросла до 250 тысяч евро. Это привело к более чем многократному падению интереса к программе в 2015-2016 году по сравнению с предыдущим годом.</a:t>
            </a:r>
            <a:endParaRPr lang="en-US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220072" y="987574"/>
            <a:ext cx="3240360" cy="35283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76256" y="3075806"/>
            <a:ext cx="2016224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2020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945995fec86bf6f2537a46e7cc0b1e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25"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123478"/>
            <a:ext cx="316835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КИПР</a:t>
            </a: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Прямоугольник 4"/>
          <p:cNvSpPr/>
          <p:nvPr/>
        </p:nvSpPr>
        <p:spPr>
          <a:xfrm>
            <a:off x="0" y="4714890"/>
            <a:ext cx="9144000" cy="428610"/>
          </a:xfrm>
          <a:prstGeom prst="rect">
            <a:avLst/>
          </a:prstGeom>
          <a:gradFill flip="none" rotWithShape="1">
            <a:gsLst>
              <a:gs pos="0">
                <a:srgbClr val="631D76">
                  <a:shade val="30000"/>
                  <a:satMod val="115000"/>
                </a:srgbClr>
              </a:gs>
              <a:gs pos="50000">
                <a:srgbClr val="631D76">
                  <a:shade val="67500"/>
                  <a:satMod val="115000"/>
                </a:srgbClr>
              </a:gs>
              <a:gs pos="100000">
                <a:srgbClr val="631D7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7956" y="4714890"/>
            <a:ext cx="122413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ONTRUST</a:t>
            </a:r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™</a:t>
            </a:r>
          </a:p>
        </p:txBody>
      </p:sp>
      <p:sp>
        <p:nvSpPr>
          <p:cNvPr id="12" name="Up Arrow 11"/>
          <p:cNvSpPr/>
          <p:nvPr/>
        </p:nvSpPr>
        <p:spPr>
          <a:xfrm>
            <a:off x="251520" y="4155926"/>
            <a:ext cx="3384376" cy="2232248"/>
          </a:xfrm>
          <a:prstGeom prst="upArrow">
            <a:avLst/>
          </a:prstGeom>
          <a:solidFill>
            <a:srgbClr val="00BA01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9552" y="2715766"/>
            <a:ext cx="3600400" cy="1800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4</a:t>
            </a:r>
            <a:r>
              <a:rPr lang="ru-RU" sz="4000" b="1" dirty="0" smtClean="0">
                <a:solidFill>
                  <a:schemeClr val="bg1"/>
                </a:solidFill>
                <a:latin typeface="Trebuchet MS" pitchFamily="34" charset="0"/>
              </a:rPr>
              <a:t>,6</a:t>
            </a:r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% </a:t>
            </a:r>
            <a:r>
              <a:rPr lang="ru-RU" sz="4000" b="1" dirty="0" smtClean="0">
                <a:solidFill>
                  <a:schemeClr val="bg1"/>
                </a:solidFill>
                <a:latin typeface="Trebuchet MS" pitchFamily="34" charset="0"/>
              </a:rPr>
              <a:t>к 2020</a:t>
            </a:r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88224" y="627534"/>
            <a:ext cx="2232248" cy="29523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ru-RU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572000" y="339502"/>
          <a:ext cx="4352404" cy="3014935"/>
        </p:xfrm>
        <a:graphic>
          <a:graphicData uri="http://schemas.openxmlformats.org/drawingml/2006/table">
            <a:tbl>
              <a:tblPr/>
              <a:tblGrid>
                <a:gridCol w="1368150"/>
                <a:gridCol w="656506"/>
                <a:gridCol w="775916"/>
                <a:gridCol w="775916"/>
                <a:gridCol w="775916"/>
              </a:tblGrid>
              <a:tr h="67542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Ключевые показатели экономики Кипра, 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rebuchet MS"/>
                        </a:rPr>
                        <a:t>2014–2017</a:t>
                      </a:r>
                    </a:p>
                    <a:p>
                      <a:pPr algn="ctr" fontAlgn="b"/>
                      <a:endParaRPr lang="ru-RU" sz="1400" b="0" i="0" u="none" strike="noStrike" dirty="0" smtClean="0">
                        <a:solidFill>
                          <a:schemeClr val="bg1"/>
                        </a:solidFill>
                        <a:latin typeface="Trebuchet MS"/>
                      </a:endParaRPr>
                    </a:p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chemeClr val="bg1"/>
                          </a:solidFill>
                          <a:latin typeface="Trebuchet MS"/>
                        </a:rPr>
                        <a:t>Источник</a:t>
                      </a:r>
                      <a:r>
                        <a:rPr lang="ru-RU" sz="1200" b="0" i="1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: Европейская </a:t>
                      </a:r>
                      <a:r>
                        <a:rPr lang="ru-RU" sz="1200" b="0" i="1" u="none" strike="noStrike" dirty="0" smtClean="0">
                          <a:solidFill>
                            <a:schemeClr val="bg1"/>
                          </a:solidFill>
                          <a:latin typeface="Trebuchet MS"/>
                        </a:rPr>
                        <a:t>комиссия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  <a:alpha val="6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2014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2015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2016 </a:t>
                      </a:r>
                      <a:r>
                        <a:rPr lang="ru-RU" sz="1400" b="0" i="0" u="none" strike="noStrike" dirty="0" err="1">
                          <a:solidFill>
                            <a:schemeClr val="bg1"/>
                          </a:solidFill>
                          <a:latin typeface="Trebuchet MS"/>
                        </a:rPr>
                        <a:t>п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Trebuchet MS"/>
                        </a:rPr>
                        <a:t>2017 п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  <a:alpha val="64000"/>
                      </a:schemeClr>
                    </a:solidFill>
                  </a:tcPr>
                </a:tc>
              </a:tr>
              <a:tr h="736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rebuchet MS"/>
                        </a:rPr>
                        <a:t>Рост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ВВП (%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rebuchet MS"/>
                        </a:rPr>
                        <a:t>     к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 предыдущему году)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−2,5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1,4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1,5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  <a:alpha val="64000"/>
                      </a:schemeClr>
                    </a:solidFill>
                  </a:tcPr>
                </a:tc>
              </a:tr>
              <a:tr h="736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Инфляция (% к предыдущему году)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Trebuchet MS"/>
                        </a:rPr>
                        <a:t>−0,3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−1,6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0,2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1,3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  <a:alpha val="64000"/>
                      </a:schemeClr>
                    </a:solidFill>
                  </a:tcPr>
                </a:tc>
              </a:tr>
              <a:tr h="4912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Безработица (%)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Trebuchet MS"/>
                        </a:rPr>
                        <a:t>16,1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15,5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14,5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13,2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  <a:alpha val="6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329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37 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Мои документы\3.МАР\АНАЛИТИКА 2016\фран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25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627534"/>
            <a:ext cx="4752528" cy="3600400"/>
          </a:xfrm>
          <a:prstGeom prst="rect">
            <a:avLst/>
          </a:prstGeom>
          <a:solidFill>
            <a:srgbClr val="111C24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4"/>
          <p:cNvSpPr/>
          <p:nvPr/>
        </p:nvSpPr>
        <p:spPr>
          <a:xfrm>
            <a:off x="0" y="4714890"/>
            <a:ext cx="9144000" cy="428610"/>
          </a:xfrm>
          <a:prstGeom prst="rect">
            <a:avLst/>
          </a:prstGeom>
          <a:gradFill flip="none" rotWithShape="1">
            <a:gsLst>
              <a:gs pos="0">
                <a:srgbClr val="631D76">
                  <a:shade val="30000"/>
                  <a:satMod val="115000"/>
                </a:srgbClr>
              </a:gs>
              <a:gs pos="50000">
                <a:srgbClr val="631D76">
                  <a:shade val="67500"/>
                  <a:satMod val="115000"/>
                </a:srgbClr>
              </a:gs>
              <a:gs pos="100000">
                <a:srgbClr val="631D7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7956" y="4714890"/>
            <a:ext cx="122413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ONTRUST</a:t>
            </a:r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™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23478"/>
            <a:ext cx="316835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627534"/>
            <a:ext cx="4752528" cy="32679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  <a:latin typeface="Trebuchet MS" pitchFamily="34" charset="0"/>
              </a:rPr>
              <a:t>Согласно подсчётам Национального института статистических и экономических исследований (</a:t>
            </a:r>
            <a:r>
              <a:rPr lang="ru-RU" sz="1200" dirty="0" err="1" smtClean="0">
                <a:solidFill>
                  <a:schemeClr val="bg1"/>
                </a:solidFill>
                <a:latin typeface="Trebuchet MS" pitchFamily="34" charset="0"/>
              </a:rPr>
              <a:t>Institut</a:t>
            </a: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Trebuchet MS" pitchFamily="34" charset="0"/>
              </a:rPr>
              <a:t>nacional</a:t>
            </a: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Trebuchet MS" pitchFamily="34" charset="0"/>
              </a:rPr>
              <a:t>de</a:t>
            </a: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Trebuchet MS" pitchFamily="34" charset="0"/>
              </a:rPr>
              <a:t>la</a:t>
            </a: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Trebuchet MS" pitchFamily="34" charset="0"/>
              </a:rPr>
              <a:t>statistique</a:t>
            </a: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Trebuchet MS" pitchFamily="34" charset="0"/>
              </a:rPr>
              <a:t>et</a:t>
            </a: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Trebuchet MS" pitchFamily="34" charset="0"/>
              </a:rPr>
              <a:t>des</a:t>
            </a: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Trebuchet MS" pitchFamily="34" charset="0"/>
              </a:rPr>
              <a:t>études</a:t>
            </a: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Trebuchet MS" pitchFamily="34" charset="0"/>
              </a:rPr>
              <a:t>économiques</a:t>
            </a:r>
            <a:r>
              <a:rPr lang="ru-RU" sz="1200" dirty="0" smtClean="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ru-RU" sz="1200" dirty="0" err="1" smtClean="0">
                <a:solidFill>
                  <a:schemeClr val="bg1"/>
                </a:solidFill>
                <a:latin typeface="Trebuchet MS" pitchFamily="34" charset="0"/>
              </a:rPr>
              <a:t>Insee</a:t>
            </a:r>
            <a:r>
              <a:rPr lang="ru-RU" sz="1800" dirty="0" smtClean="0">
                <a:solidFill>
                  <a:schemeClr val="bg1"/>
                </a:solidFill>
                <a:latin typeface="Trebuchet MS" pitchFamily="34" charset="0"/>
              </a:rPr>
              <a:t>), индекс цен на недвижимость продолжает снижаться с 2012 года, и, по мнению аналитика </a:t>
            </a:r>
            <a:r>
              <a:rPr lang="ru-RU" sz="1800" dirty="0" err="1" smtClean="0">
                <a:solidFill>
                  <a:schemeClr val="bg1"/>
                </a:solidFill>
                <a:latin typeface="Trebuchet MS" pitchFamily="34" charset="0"/>
              </a:rPr>
              <a:t>economy.com</a:t>
            </a:r>
            <a:r>
              <a:rPr lang="ru-RU" sz="1800" dirty="0" smtClean="0">
                <a:solidFill>
                  <a:schemeClr val="bg1"/>
                </a:solidFill>
                <a:latin typeface="Trebuchet MS" pitchFamily="34" charset="0"/>
              </a:rPr>
              <a:t> Мартина </a:t>
            </a:r>
            <a:r>
              <a:rPr lang="ru-RU" sz="1800" dirty="0" err="1" smtClean="0">
                <a:solidFill>
                  <a:schemeClr val="bg1"/>
                </a:solidFill>
                <a:latin typeface="Trebuchet MS" pitchFamily="34" charset="0"/>
              </a:rPr>
              <a:t>Джанико</a:t>
            </a:r>
            <a:r>
              <a:rPr lang="ru-RU" sz="1800" dirty="0" smtClean="0">
                <a:solidFill>
                  <a:schemeClr val="bg1"/>
                </a:solidFill>
                <a:latin typeface="Trebuchet MS" pitchFamily="34" charset="0"/>
              </a:rPr>
              <a:t> (</a:t>
            </a:r>
            <a:r>
              <a:rPr lang="ru-RU" sz="1800" dirty="0" err="1" smtClean="0">
                <a:solidFill>
                  <a:schemeClr val="bg1"/>
                </a:solidFill>
                <a:latin typeface="Trebuchet MS" pitchFamily="34" charset="0"/>
              </a:rPr>
              <a:t>Martin</a:t>
            </a:r>
            <a:r>
              <a:rPr lang="ru-RU" sz="18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rebuchet MS" pitchFamily="34" charset="0"/>
              </a:rPr>
              <a:t>Janiko</a:t>
            </a:r>
            <a:r>
              <a:rPr lang="ru-RU" sz="1800" dirty="0" smtClean="0">
                <a:solidFill>
                  <a:schemeClr val="bg1"/>
                </a:solidFill>
                <a:latin typeface="Trebuchet MS" pitchFamily="34" charset="0"/>
              </a:rPr>
              <a:t>), это снижение продолжится до конца 2016 года на фоне скромных показателей роста ВВП и средних зарплат.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  </a:t>
            </a:r>
            <a:endParaRPr lang="ru-RU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 rot="10800000">
            <a:off x="5148064" y="0"/>
            <a:ext cx="3384376" cy="1152128"/>
          </a:xfrm>
          <a:prstGeom prst="upArrow">
            <a:avLst>
              <a:gd name="adj1" fmla="val 50000"/>
              <a:gd name="adj2" fmla="val 84612"/>
            </a:avLst>
          </a:prstGeom>
          <a:solidFill>
            <a:schemeClr val="accent2">
              <a:lumMod val="75000"/>
            </a:schemeClr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1635646"/>
            <a:ext cx="2366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ФРАНЦИЯ</a:t>
            </a:r>
            <a:endParaRPr lang="ru-RU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54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37 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345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</p:spPr>
      </p:pic>
      <p:sp>
        <p:nvSpPr>
          <p:cNvPr id="4" name="Прямоугольник 4"/>
          <p:cNvSpPr/>
          <p:nvPr/>
        </p:nvSpPr>
        <p:spPr>
          <a:xfrm>
            <a:off x="0" y="4714890"/>
            <a:ext cx="9144000" cy="428610"/>
          </a:xfrm>
          <a:prstGeom prst="rect">
            <a:avLst/>
          </a:prstGeom>
          <a:gradFill flip="none" rotWithShape="1">
            <a:gsLst>
              <a:gs pos="0">
                <a:srgbClr val="631D76">
                  <a:shade val="30000"/>
                  <a:satMod val="115000"/>
                </a:srgbClr>
              </a:gs>
              <a:gs pos="50000">
                <a:srgbClr val="631D76">
                  <a:shade val="67500"/>
                  <a:satMod val="115000"/>
                </a:srgbClr>
              </a:gs>
              <a:gs pos="100000">
                <a:srgbClr val="631D7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7956" y="4714890"/>
            <a:ext cx="122413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ONTRUST</a:t>
            </a:r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™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23478"/>
            <a:ext cx="4752528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endParaRPr lang="ru-RU" sz="1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483518"/>
            <a:ext cx="3528392" cy="4032448"/>
          </a:xfrm>
          <a:prstGeom prst="rect">
            <a:avLst/>
          </a:prstGeom>
          <a:solidFill>
            <a:srgbClr val="111C24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rebuchet MS" pitchFamily="34" charset="0"/>
              </a:rPr>
              <a:t>Прирост объема инвестиций в коммерческую недвижимость Чехии по итогам второго квартала 2016 года составил 130,6% по сравнению со вторым кварталом 2015 года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1347614"/>
            <a:ext cx="2808312" cy="3600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  </a:t>
            </a: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5292080" y="4155926"/>
            <a:ext cx="3384376" cy="2232248"/>
          </a:xfrm>
          <a:prstGeom prst="upArrow">
            <a:avLst/>
          </a:prstGeom>
          <a:solidFill>
            <a:srgbClr val="00BA01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24128" y="2643758"/>
            <a:ext cx="2952328" cy="1800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Trebuchet MS" pitchFamily="34" charset="0"/>
              </a:rPr>
              <a:t>130.6%</a:t>
            </a:r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endParaRPr lang="ru-RU" sz="6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76256" y="339502"/>
            <a:ext cx="2039672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ЧЕХИЯ</a:t>
            </a:r>
          </a:p>
        </p:txBody>
      </p:sp>
    </p:spTree>
    <p:extLst>
      <p:ext uri="{BB962C8B-B14F-4D97-AF65-F5344CB8AC3E}">
        <p14:creationId xmlns:p14="http://schemas.microsoft.com/office/powerpoint/2010/main" xmlns="" val="190431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37 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Мои документы\3.МАР\АНАЛИТИКА 2016\xUQx7Y835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11750"/>
          </a:xfrm>
          <a:prstGeom prst="rect">
            <a:avLst/>
          </a:prstGeom>
          <a:noFill/>
        </p:spPr>
      </p:pic>
      <p:sp>
        <p:nvSpPr>
          <p:cNvPr id="4" name="Прямоугольник 4"/>
          <p:cNvSpPr/>
          <p:nvPr/>
        </p:nvSpPr>
        <p:spPr>
          <a:xfrm>
            <a:off x="0" y="4714890"/>
            <a:ext cx="9144000" cy="428610"/>
          </a:xfrm>
          <a:prstGeom prst="rect">
            <a:avLst/>
          </a:prstGeom>
          <a:gradFill flip="none" rotWithShape="1">
            <a:gsLst>
              <a:gs pos="0">
                <a:srgbClr val="631D76">
                  <a:shade val="30000"/>
                  <a:satMod val="115000"/>
                </a:srgbClr>
              </a:gs>
              <a:gs pos="50000">
                <a:srgbClr val="631D76">
                  <a:shade val="67500"/>
                  <a:satMod val="115000"/>
                </a:srgbClr>
              </a:gs>
              <a:gs pos="100000">
                <a:srgbClr val="631D7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7956" y="4714890"/>
            <a:ext cx="122413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ONTRUST</a:t>
            </a:r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™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0"/>
            <a:ext cx="6768752" cy="5555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400" b="1" dirty="0" smtClean="0">
                <a:latin typeface="Trebuchet MS" pitchFamily="34" charset="0"/>
              </a:rPr>
              <a:t>Рейтинг стран Европы по объему инвестиций в коммерческую недвижимость по итогам второго квартала 2016 года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 </a:t>
            </a:r>
            <a:endParaRPr lang="ru-RU" sz="1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1347614"/>
            <a:ext cx="2808312" cy="3600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  </a:t>
            </a: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24128" y="2643758"/>
            <a:ext cx="2952328" cy="1800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60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endParaRPr lang="ru-RU" sz="6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187624" y="555526"/>
          <a:ext cx="6732239" cy="4138212"/>
        </p:xfrm>
        <a:graphic>
          <a:graphicData uri="http://schemas.openxmlformats.org/drawingml/2006/table">
            <a:tbl>
              <a:tblPr/>
              <a:tblGrid>
                <a:gridCol w="1062111"/>
                <a:gridCol w="1571041"/>
                <a:gridCol w="1062111"/>
                <a:gridCol w="3036976"/>
              </a:tblGrid>
              <a:tr h="4833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Место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Страна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Объем инвестиций (€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rebuchet MS"/>
                        </a:rPr>
                        <a:t>млрд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)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Изменение по сравнению со вторым кварталом 2015 года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 Великобритания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11,8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–50,1%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 Германия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5,7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–47,2%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3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 Франция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4,9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18.50%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Швеция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4,2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83.20%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5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Испания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3,3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51.30%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6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Италия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2,1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94.60%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7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Нидерланды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2,1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22.80%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8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Польша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1,7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43.60%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Дания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1,1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80.00%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10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Швейцария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0.9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50.50%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11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Австрия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0.7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–1%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12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Ирландия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0.7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–33,1%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Trebuchet MS"/>
                        </a:rPr>
                        <a:t>13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Trebuchet MS"/>
                        </a:rPr>
                        <a:t>Чехия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Trebuchet MS"/>
                        </a:rPr>
                        <a:t>0.5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latin typeface="Trebuchet MS"/>
                        </a:rPr>
                        <a:t>130.60%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14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Бельгия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0.5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–33,5%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15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Норвегия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0.5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–80,7%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16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Румыния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0.3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301.20%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17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Финляндия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0.3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–72,2%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18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Россия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0.282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–30,8%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19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Венгрия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0.2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–26,8%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20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Португалия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0.2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–60,4%</a:t>
                      </a:r>
                    </a:p>
                  </a:txBody>
                  <a:tcPr marL="8952" marR="8952" marT="8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431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34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528" y="1203598"/>
            <a:ext cx="2736304" cy="3312368"/>
          </a:xfrm>
          <a:prstGeom prst="rect">
            <a:avLst/>
          </a:prstGeom>
          <a:solidFill>
            <a:srgbClr val="111C2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rebuchet MS" pitchFamily="34" charset="0"/>
                <a:cs typeface="Segoe UI" pitchFamily="34" charset="0"/>
              </a:rPr>
              <a:t>За январь-апрель 2016  иностранцы вложили в недвижимость Черногории </a:t>
            </a:r>
            <a:r>
              <a:rPr lang="ru-RU" sz="3600" dirty="0" smtClean="0">
                <a:latin typeface="Trebuchet MS" pitchFamily="34" charset="0"/>
                <a:cs typeface="Segoe UI" pitchFamily="34" charset="0"/>
              </a:rPr>
              <a:t>31,4 млн. евро</a:t>
            </a:r>
            <a:endParaRPr lang="ru-RU" sz="3600" dirty="0">
              <a:latin typeface="Trebuchet MS" pitchFamily="34" charset="0"/>
              <a:cs typeface="Segoe UI" pitchFamily="34" charset="0"/>
            </a:endParaRPr>
          </a:p>
        </p:txBody>
      </p:sp>
      <p:sp>
        <p:nvSpPr>
          <p:cNvPr id="4" name="Прямоугольник 4"/>
          <p:cNvSpPr/>
          <p:nvPr/>
        </p:nvSpPr>
        <p:spPr>
          <a:xfrm>
            <a:off x="0" y="4714890"/>
            <a:ext cx="9144000" cy="428610"/>
          </a:xfrm>
          <a:prstGeom prst="rect">
            <a:avLst/>
          </a:prstGeom>
          <a:gradFill flip="none" rotWithShape="1">
            <a:gsLst>
              <a:gs pos="0">
                <a:srgbClr val="631D76">
                  <a:shade val="30000"/>
                  <a:satMod val="115000"/>
                </a:srgbClr>
              </a:gs>
              <a:gs pos="50000">
                <a:srgbClr val="631D76">
                  <a:shade val="67500"/>
                  <a:satMod val="115000"/>
                </a:srgbClr>
              </a:gs>
              <a:gs pos="100000">
                <a:srgbClr val="631D7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7956" y="4714890"/>
            <a:ext cx="122413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ONTRUST</a:t>
            </a:r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™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23478"/>
            <a:ext cx="4032448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uk-UA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ЧЕРНОГОРИЯ</a:t>
            </a: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2643758"/>
            <a:ext cx="2736304" cy="1800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ru-RU" sz="7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9552" y="1491630"/>
            <a:ext cx="2736304" cy="20162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2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4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</p:spPr>
      </p:pic>
      <p:sp>
        <p:nvSpPr>
          <p:cNvPr id="4" name="Прямоугольник 4"/>
          <p:cNvSpPr/>
          <p:nvPr/>
        </p:nvSpPr>
        <p:spPr>
          <a:xfrm>
            <a:off x="0" y="4714890"/>
            <a:ext cx="9144000" cy="428610"/>
          </a:xfrm>
          <a:prstGeom prst="rect">
            <a:avLst/>
          </a:prstGeom>
          <a:gradFill flip="none" rotWithShape="1">
            <a:gsLst>
              <a:gs pos="0">
                <a:srgbClr val="631D76">
                  <a:shade val="30000"/>
                  <a:satMod val="115000"/>
                </a:srgbClr>
              </a:gs>
              <a:gs pos="50000">
                <a:srgbClr val="631D76">
                  <a:shade val="67500"/>
                  <a:satMod val="115000"/>
                </a:srgbClr>
              </a:gs>
              <a:gs pos="100000">
                <a:srgbClr val="631D7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7956" y="4714890"/>
            <a:ext cx="122413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ONTRUST</a:t>
            </a:r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™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23478"/>
            <a:ext cx="316835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ИСПАНИЯ</a:t>
            </a: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1203598"/>
            <a:ext cx="4752528" cy="3312368"/>
          </a:xfrm>
          <a:prstGeom prst="rect">
            <a:avLst/>
          </a:prstGeom>
          <a:solidFill>
            <a:srgbClr val="111C2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1203598"/>
            <a:ext cx="5040560" cy="374441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  Доля среди покупателей:</a:t>
            </a:r>
          </a:p>
          <a:p>
            <a:pPr algn="l"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 Британцы - 21%</a:t>
            </a:r>
          </a:p>
          <a:p>
            <a:pPr algn="l"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 Россияне  - 3,81%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 </a:t>
            </a:r>
          </a:p>
          <a:p>
            <a:pPr algn="l">
              <a:spcBef>
                <a:spcPts val="0"/>
              </a:spcBef>
            </a:pP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l">
              <a:spcBef>
                <a:spcPts val="0"/>
              </a:spcBef>
            </a:pPr>
            <a:endParaRPr lang="ru-RU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l">
              <a:spcBef>
                <a:spcPts val="0"/>
              </a:spcBef>
            </a:pPr>
            <a:endParaRPr lang="ru-RU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  </a:t>
            </a: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56176" y="2715766"/>
            <a:ext cx="1656184" cy="1800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ru-RU" sz="6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003798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rebuchet MS" pitchFamily="34" charset="0"/>
              </a:rPr>
              <a:t>В 2016 году в годовом выражении цены на жилье выросли в 71 из 136 прибрежных муниципалитетов, по сравнению с 35 городами в 2015 и с 4 городами - в 2014 году</a:t>
            </a:r>
            <a:endParaRPr lang="ru-RU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18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4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</p:spPr>
      </p:pic>
      <p:sp>
        <p:nvSpPr>
          <p:cNvPr id="4" name="Прямоугольник 4"/>
          <p:cNvSpPr/>
          <p:nvPr/>
        </p:nvSpPr>
        <p:spPr>
          <a:xfrm>
            <a:off x="0" y="4714890"/>
            <a:ext cx="9144000" cy="428610"/>
          </a:xfrm>
          <a:prstGeom prst="rect">
            <a:avLst/>
          </a:prstGeom>
          <a:gradFill flip="none" rotWithShape="1">
            <a:gsLst>
              <a:gs pos="0">
                <a:srgbClr val="631D76">
                  <a:shade val="30000"/>
                  <a:satMod val="115000"/>
                </a:srgbClr>
              </a:gs>
              <a:gs pos="50000">
                <a:srgbClr val="631D76">
                  <a:shade val="67500"/>
                  <a:satMod val="115000"/>
                </a:srgbClr>
              </a:gs>
              <a:gs pos="100000">
                <a:srgbClr val="631D7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7956" y="4714890"/>
            <a:ext cx="122413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ONTRUST</a:t>
            </a:r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™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23478"/>
            <a:ext cx="316835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ИСПАНИЯ</a:t>
            </a: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1203598"/>
            <a:ext cx="4032448" cy="3312368"/>
          </a:xfrm>
          <a:prstGeom prst="rect">
            <a:avLst/>
          </a:prstGeom>
          <a:solidFill>
            <a:srgbClr val="111C2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1203598"/>
            <a:ext cx="5040560" cy="374441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  </a:t>
            </a: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56176" y="2715766"/>
            <a:ext cx="1656184" cy="1800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ru-RU" sz="6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203598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rebuchet MS" pitchFamily="34" charset="0"/>
              </a:rPr>
              <a:t>АЛИКАНТЕ: за 2015 год продажи недвижимости в провинции, где 20% жителей составляют иностранцы, сгенерировали инвестиции в размере </a:t>
            </a:r>
            <a:r>
              <a:rPr lang="ru-RU" sz="2800" b="1" dirty="0" smtClean="0">
                <a:solidFill>
                  <a:schemeClr val="bg1"/>
                </a:solidFill>
                <a:latin typeface="Trebuchet MS" pitchFamily="34" charset="0"/>
              </a:rPr>
              <a:t>2,271</a:t>
            </a:r>
            <a:r>
              <a:rPr lang="ru-RU" sz="2000" dirty="0" smtClean="0">
                <a:solidFill>
                  <a:schemeClr val="bg1"/>
                </a:solidFill>
                <a:latin typeface="Trebuchet MS" pitchFamily="34" charset="0"/>
              </a:rPr>
              <a:t> миллиардов евро, в дополнение к </a:t>
            </a:r>
            <a:r>
              <a:rPr lang="ru-RU" sz="2800" b="1" dirty="0" smtClean="0">
                <a:solidFill>
                  <a:schemeClr val="bg1"/>
                </a:solidFill>
                <a:latin typeface="Trebuchet MS" pitchFamily="34" charset="0"/>
              </a:rPr>
              <a:t>1,0</a:t>
            </a:r>
            <a:r>
              <a:rPr lang="ru-RU" sz="2000" dirty="0" smtClean="0">
                <a:solidFill>
                  <a:schemeClr val="bg1"/>
                </a:solidFill>
                <a:latin typeface="Trebuchet MS" pitchFamily="34" charset="0"/>
              </a:rPr>
              <a:t> миллиарду налоговых доходов, полученных </a:t>
            </a:r>
            <a:r>
              <a:rPr lang="ru-RU" sz="2000" dirty="0" err="1" smtClean="0">
                <a:solidFill>
                  <a:schemeClr val="bg1"/>
                </a:solidFill>
                <a:latin typeface="Trebuchet MS" pitchFamily="34" charset="0"/>
              </a:rPr>
              <a:t>Валенсийским</a:t>
            </a:r>
            <a:r>
              <a:rPr lang="ru-RU" sz="2000" dirty="0" smtClean="0">
                <a:solidFill>
                  <a:schemeClr val="bg1"/>
                </a:solidFill>
                <a:latin typeface="Trebuchet MS" pitchFamily="34" charset="0"/>
              </a:rPr>
              <a:t>  Сообществом. </a:t>
            </a:r>
            <a:endParaRPr lang="ru-RU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18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/>
        </p:nvSpPr>
        <p:spPr>
          <a:xfrm>
            <a:off x="0" y="4714890"/>
            <a:ext cx="9144000" cy="428610"/>
          </a:xfrm>
          <a:prstGeom prst="rect">
            <a:avLst/>
          </a:prstGeom>
          <a:gradFill flip="none" rotWithShape="1">
            <a:gsLst>
              <a:gs pos="0">
                <a:srgbClr val="631D76">
                  <a:shade val="30000"/>
                  <a:satMod val="115000"/>
                </a:srgbClr>
              </a:gs>
              <a:gs pos="50000">
                <a:srgbClr val="631D76">
                  <a:shade val="67500"/>
                  <a:satMod val="115000"/>
                </a:srgbClr>
              </a:gs>
              <a:gs pos="100000">
                <a:srgbClr val="631D7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7956" y="4714890"/>
            <a:ext cx="122413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ONTRUST</a:t>
            </a:r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™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3435846"/>
            <a:ext cx="4392488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508104" y="2283718"/>
            <a:ext cx="3240360" cy="21602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ru-RU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026" name="Picture 2" descr="C:\Documents and Settings\user\Мои документы\3.МАР\АНАЛИТИКА 2016\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34"/>
            <a:ext cx="9144000" cy="47214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504" y="267494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rebuchet MS" pitchFamily="34" charset="0"/>
              </a:rPr>
              <a:t>Социальная с</a:t>
            </a:r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</a:rPr>
              <a:t>е</a:t>
            </a:r>
            <a:r>
              <a:rPr lang="ru-RU" b="1" dirty="0" smtClean="0">
                <a:latin typeface="Trebuchet MS" pitchFamily="34" charset="0"/>
              </a:rPr>
              <a:t>ть </a:t>
            </a:r>
            <a:r>
              <a:rPr lang="ru-RU" b="1" dirty="0" err="1" smtClean="0">
                <a:latin typeface="Trebuchet MS" pitchFamily="34" charset="0"/>
              </a:rPr>
              <a:t>Faceb</a:t>
            </a:r>
            <a:r>
              <a:rPr lang="ru-RU" b="1" dirty="0" err="1" smtClean="0">
                <a:solidFill>
                  <a:schemeClr val="bg1"/>
                </a:solidFill>
                <a:latin typeface="Trebuchet MS" pitchFamily="34" charset="0"/>
              </a:rPr>
              <a:t>ook</a:t>
            </a:r>
            <a:r>
              <a:rPr lang="ru-RU" b="1" dirty="0" smtClean="0">
                <a:latin typeface="Trebuchet MS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</a:rPr>
              <a:t>построит 1,5 тыс. квартир </a:t>
            </a:r>
            <a:r>
              <a:rPr lang="ru-RU" b="1" dirty="0" smtClean="0">
                <a:latin typeface="Trebuchet MS" pitchFamily="34" charset="0"/>
              </a:rPr>
              <a:t>в гор</a:t>
            </a:r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</a:rPr>
              <a:t>о</a:t>
            </a:r>
            <a:r>
              <a:rPr lang="ru-RU" b="1" dirty="0" smtClean="0">
                <a:latin typeface="Trebuchet MS" pitchFamily="34" charset="0"/>
              </a:rPr>
              <a:t>де </a:t>
            </a:r>
            <a:r>
              <a:rPr lang="ru-RU" b="1" dirty="0" err="1" smtClean="0">
                <a:latin typeface="Trebuchet MS" pitchFamily="34" charset="0"/>
              </a:rPr>
              <a:t>Менло-Парк</a:t>
            </a:r>
            <a:r>
              <a:rPr lang="ru-RU" b="1" dirty="0" smtClean="0">
                <a:latin typeface="Trebuchet MS" pitchFamily="34" charset="0"/>
              </a:rPr>
              <a:t> вблизи своей </a:t>
            </a:r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</a:rPr>
              <a:t>ш</a:t>
            </a:r>
            <a:r>
              <a:rPr lang="ru-RU" b="1" dirty="0" smtClean="0">
                <a:latin typeface="Trebuchet MS" pitchFamily="34" charset="0"/>
              </a:rPr>
              <a:t>таб-ква</a:t>
            </a:r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</a:rPr>
              <a:t>ртиры для того, чтобы справиться с нехв</a:t>
            </a:r>
            <a:r>
              <a:rPr lang="ru-RU" b="1" dirty="0" smtClean="0">
                <a:latin typeface="Trebuchet MS" pitchFamily="34" charset="0"/>
              </a:rPr>
              <a:t>аткой</a:t>
            </a:r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u-RU" b="1" dirty="0" smtClean="0">
                <a:latin typeface="Trebuchet MS" pitchFamily="34" charset="0"/>
              </a:rPr>
              <a:t>жилых помещений в </a:t>
            </a:r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</a:rPr>
              <a:t>г</a:t>
            </a:r>
            <a:r>
              <a:rPr lang="ru-RU" b="1" dirty="0" smtClean="0">
                <a:latin typeface="Trebuchet MS" pitchFamily="34" charset="0"/>
              </a:rPr>
              <a:t>ороде и </a:t>
            </a:r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</a:rPr>
              <a:t>получить</a:t>
            </a:r>
            <a:r>
              <a:rPr lang="ru-RU" b="1" dirty="0" smtClean="0">
                <a:latin typeface="Trebuchet MS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</a:rPr>
              <a:t>право расширить свою террито</a:t>
            </a:r>
            <a:r>
              <a:rPr lang="ru-RU" b="1" dirty="0" smtClean="0">
                <a:latin typeface="Trebuchet MS" pitchFamily="34" charset="0"/>
              </a:rPr>
              <a:t>рию. </a:t>
            </a:r>
            <a:endParaRPr lang="ru-RU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9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3131840" cy="4659982"/>
          </a:xfrm>
          <a:prstGeom prst="rect">
            <a:avLst/>
          </a:prstGeom>
          <a:gradFill>
            <a:gsLst>
              <a:gs pos="0">
                <a:srgbClr val="00BA0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3200" dirty="0" smtClean="0">
                <a:latin typeface="Trebuchet MS" pitchFamily="34" charset="0"/>
              </a:rPr>
              <a:t> Рынок</a:t>
            </a:r>
          </a:p>
          <a:p>
            <a:pPr algn="l">
              <a:spcBef>
                <a:spcPts val="0"/>
              </a:spcBef>
            </a:pPr>
            <a:r>
              <a:rPr lang="ru-RU" sz="3200" dirty="0" smtClean="0">
                <a:latin typeface="Trebuchet MS" pitchFamily="34" charset="0"/>
              </a:rPr>
              <a:t> недвижимости</a:t>
            </a:r>
          </a:p>
          <a:p>
            <a:pPr algn="l">
              <a:spcBef>
                <a:spcPts val="0"/>
              </a:spcBef>
            </a:pPr>
            <a:r>
              <a:rPr lang="ru-RU" sz="3200" dirty="0" smtClean="0">
                <a:latin typeface="Trebuchet MS" pitchFamily="34" charset="0"/>
              </a:rPr>
              <a:t> 2016: </a:t>
            </a:r>
            <a:endParaRPr lang="en-US" sz="3200" dirty="0" smtClean="0">
              <a:latin typeface="Trebuchet MS" pitchFamily="34" charset="0"/>
            </a:endParaRPr>
          </a:p>
          <a:p>
            <a:pPr algn="l">
              <a:spcBef>
                <a:spcPts val="0"/>
              </a:spcBef>
            </a:pPr>
            <a:endParaRPr lang="en-US" sz="3200" dirty="0" smtClean="0">
              <a:latin typeface="Trebuchet MS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3200" dirty="0" smtClean="0">
                <a:latin typeface="Trebuchet MS" pitchFamily="34" charset="0"/>
              </a:rPr>
              <a:t> Мир, который</a:t>
            </a:r>
          </a:p>
          <a:p>
            <a:pPr algn="l">
              <a:spcBef>
                <a:spcPts val="0"/>
              </a:spcBef>
            </a:pPr>
            <a:r>
              <a:rPr lang="ru-RU" sz="3200" dirty="0" smtClean="0">
                <a:latin typeface="Trebuchet MS" pitchFamily="34" charset="0"/>
              </a:rPr>
              <a:t> рухнул…</a:t>
            </a:r>
            <a:endParaRPr lang="ru-RU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Прямоугольник 4"/>
          <p:cNvSpPr/>
          <p:nvPr/>
        </p:nvSpPr>
        <p:spPr>
          <a:xfrm>
            <a:off x="0" y="4714890"/>
            <a:ext cx="9144000" cy="428610"/>
          </a:xfrm>
          <a:prstGeom prst="rect">
            <a:avLst/>
          </a:prstGeom>
          <a:gradFill flip="none" rotWithShape="1">
            <a:gsLst>
              <a:gs pos="0">
                <a:srgbClr val="631D76">
                  <a:shade val="30000"/>
                  <a:satMod val="115000"/>
                </a:srgbClr>
              </a:gs>
              <a:gs pos="50000">
                <a:srgbClr val="631D76">
                  <a:shade val="67500"/>
                  <a:satMod val="115000"/>
                </a:srgbClr>
              </a:gs>
              <a:gs pos="100000">
                <a:srgbClr val="631D7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7956" y="4714890"/>
            <a:ext cx="122413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ONTRUST</a:t>
            </a:r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™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3131840" cy="47319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ru-RU" sz="6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56176" y="483518"/>
            <a:ext cx="2808312" cy="3960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ru-RU" sz="8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267494"/>
            <a:ext cx="2987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i="1" dirty="0" smtClean="0">
              <a:latin typeface="Book Antiqua" pitchFamily="18" charset="0"/>
            </a:endParaRPr>
          </a:p>
          <a:p>
            <a:endParaRPr lang="ru-RU" sz="2400" i="1" dirty="0">
              <a:latin typeface="Book Antiqua" pitchFamily="18" charset="0"/>
            </a:endParaRPr>
          </a:p>
        </p:txBody>
      </p:sp>
      <p:pic>
        <p:nvPicPr>
          <p:cNvPr id="9" name="Рисунок 8" descr="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0"/>
            <a:ext cx="6012160" cy="47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329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758"/>
            <a:ext cx="9144000" cy="51274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714890"/>
            <a:ext cx="9144000" cy="428610"/>
          </a:xfrm>
          <a:prstGeom prst="rect">
            <a:avLst/>
          </a:prstGeom>
          <a:gradFill flip="none" rotWithShape="1">
            <a:gsLst>
              <a:gs pos="0">
                <a:srgbClr val="631D76">
                  <a:shade val="30000"/>
                  <a:satMod val="115000"/>
                </a:srgbClr>
              </a:gs>
              <a:gs pos="50000">
                <a:srgbClr val="631D76">
                  <a:shade val="67500"/>
                  <a:satMod val="115000"/>
                </a:srgbClr>
              </a:gs>
              <a:gs pos="100000">
                <a:srgbClr val="631D7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9932" y="4714890"/>
            <a:ext cx="122413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ONTRUST</a:t>
            </a:r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™</a:t>
            </a:r>
          </a:p>
        </p:txBody>
      </p:sp>
      <p:pic>
        <p:nvPicPr>
          <p:cNvPr id="11" name="Picture 10" descr="Верстка презентации-08-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771550"/>
            <a:ext cx="2163878" cy="2163876"/>
          </a:xfrm>
          <a:prstGeom prst="rect">
            <a:avLst/>
          </a:prstGeom>
          <a:effectLst>
            <a:glow rad="546100">
              <a:schemeClr val="bg1">
                <a:alpha val="55000"/>
              </a:schemeClr>
            </a:glow>
            <a:reflection blurRad="6350" stA="50000" endA="300" endPos="55000" dir="5400000" sy="-100000" algn="bl" rotWithShape="0"/>
          </a:effectLst>
        </p:spPr>
      </p:pic>
      <p:sp>
        <p:nvSpPr>
          <p:cNvPr id="8" name="Прямоугольник 13"/>
          <p:cNvSpPr/>
          <p:nvPr/>
        </p:nvSpPr>
        <p:spPr>
          <a:xfrm>
            <a:off x="0" y="321982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Федеральная Сеть Агентств недвижимости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/>
              <a:ea typeface="Calibri"/>
              <a:cs typeface="Trebuchet MS"/>
            </a:endParaRPr>
          </a:p>
        </p:txBody>
      </p:sp>
      <p:sp>
        <p:nvSpPr>
          <p:cNvPr id="7" name="Прямоугольник 13"/>
          <p:cNvSpPr/>
          <p:nvPr/>
        </p:nvSpPr>
        <p:spPr>
          <a:xfrm>
            <a:off x="0" y="3795886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effectLst>
                  <a:glow rad="1384300">
                    <a:schemeClr val="bg1">
                      <a:alpha val="17000"/>
                    </a:schemeClr>
                  </a:glow>
                </a:effectLst>
                <a:latin typeface="Trebuchet MS"/>
                <a:cs typeface="Trebuchet MS"/>
              </a:rPr>
              <a:t>interproperty</a:t>
            </a:r>
            <a:r>
              <a:rPr lang="ru-RU" sz="3200" b="1" dirty="0" smtClean="0">
                <a:effectLst>
                  <a:glow rad="1384300">
                    <a:schemeClr val="bg1">
                      <a:alpha val="17000"/>
                    </a:schemeClr>
                  </a:glow>
                </a:effectLst>
                <a:latin typeface="Trebuchet MS"/>
                <a:cs typeface="Trebuchet MS"/>
              </a:rPr>
              <a:t>.</a:t>
            </a:r>
            <a:r>
              <a:rPr lang="en-US" sz="3200" b="1" dirty="0" smtClean="0">
                <a:effectLst>
                  <a:glow rad="1384300">
                    <a:schemeClr val="bg1">
                      <a:alpha val="17000"/>
                    </a:schemeClr>
                  </a:glow>
                </a:effectLst>
                <a:latin typeface="Trebuchet MS"/>
                <a:cs typeface="Trebuchet MS"/>
              </a:rPr>
              <a:t>pro</a:t>
            </a:r>
            <a:r>
              <a:rPr lang="ru-RU" sz="3200" b="1" dirty="0" smtClean="0">
                <a:effectLst>
                  <a:glow rad="1384300">
                    <a:schemeClr val="bg1">
                      <a:alpha val="17000"/>
                    </a:schemeClr>
                  </a:glow>
                </a:effectLst>
                <a:latin typeface="Trebuchet MS"/>
                <a:cs typeface="Trebuchet MS"/>
              </a:rPr>
              <a:t>  </a:t>
            </a:r>
            <a:endParaRPr lang="ru-RU" sz="3200" b="1" dirty="0">
              <a:effectLst>
                <a:glow rad="1384300">
                  <a:schemeClr val="bg1">
                    <a:alpha val="17000"/>
                  </a:schemeClr>
                </a:glow>
              </a:effectLst>
              <a:latin typeface="Trebuchet MS"/>
              <a:ea typeface="Calibri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38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18388"/>
            <a:ext cx="6264696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ahoma" pitchFamily="34" charset="0"/>
              </a:rPr>
              <a:t>Источники: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ahoma" pitchFamily="34" charset="0"/>
              </a:rPr>
              <a:t>JustReal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ahoma" pitchFamily="34" charset="0"/>
              </a:rPr>
              <a:t>Prian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ahoma" pitchFamily="34" charset="0"/>
              </a:rPr>
              <a:t>Knight Frank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ahoma" pitchFamily="34" charset="0"/>
              </a:rPr>
              <a:t>Коммерсант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ahoma" pitchFamily="34" charset="0"/>
              </a:rPr>
              <a:t>ИРН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ahoma" pitchFamily="34" charset="0"/>
              </a:rPr>
              <a:t>Транио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ahoma" pitchFamily="34" charset="0"/>
              </a:rPr>
              <a:t>РБК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ahoma" pitchFamily="34" charset="0"/>
              </a:rPr>
              <a:t>Global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ahoma" pitchFamily="34" charset="0"/>
              </a:rPr>
              <a:t>Property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ahoma" pitchFamily="34" charset="0"/>
              </a:rPr>
              <a:t>Index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Shario.org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Tinsa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Ассоциации Девелоперов региона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Аликанте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Коммерсант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3941" y="1793622"/>
            <a:ext cx="784887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631D76"/>
                </a:solidFill>
                <a:latin typeface="Trebuchet MS" pitchFamily="34" charset="0"/>
                <a:ea typeface="+mj-ea"/>
                <a:cs typeface="Segoe UI" pitchFamily="34" charset="0"/>
              </a:rPr>
              <a:t>Контактная информация</a:t>
            </a:r>
            <a:r>
              <a:rPr lang="en-US" dirty="0" smtClean="0">
                <a:solidFill>
                  <a:srgbClr val="631D76"/>
                </a:solidFill>
                <a:latin typeface="Trebuchet MS" pitchFamily="34" charset="0"/>
                <a:ea typeface="+mj-ea"/>
                <a:cs typeface="Segoe UI" pitchFamily="34" charset="0"/>
              </a:rPr>
              <a:t>: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631D76"/>
              </a:solidFill>
              <a:effectLst/>
              <a:uLnTx/>
              <a:uFillTx/>
              <a:latin typeface="Trebuchet MS" pitchFamily="34" charset="0"/>
              <a:ea typeface="+mj-ea"/>
              <a:cs typeface="Segoe U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9932" y="4714890"/>
            <a:ext cx="122413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800" dirty="0" smtClean="0">
                <a:solidFill>
                  <a:srgbClr val="631D76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sz="800" dirty="0" smtClean="0">
                <a:solidFill>
                  <a:srgbClr val="631D76"/>
                </a:solidFill>
                <a:latin typeface="Segoe UI" pitchFamily="34" charset="0"/>
                <a:cs typeface="Segoe UI" pitchFamily="34" charset="0"/>
              </a:rPr>
              <a:t>ONTRUST</a:t>
            </a:r>
            <a:r>
              <a:rPr lang="ru-RU" sz="800" dirty="0" smtClean="0">
                <a:solidFill>
                  <a:srgbClr val="631D76"/>
                </a:solidFill>
                <a:latin typeface="Segoe UI" pitchFamily="34" charset="0"/>
                <a:cs typeface="Segoe UI" pitchFamily="34" charset="0"/>
              </a:rPr>
              <a:t>™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7325" y="2662806"/>
            <a:ext cx="784887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1000" dirty="0" smtClean="0"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sz="1000" dirty="0" smtClean="0">
                <a:latin typeface="Segoe UI" pitchFamily="34" charset="0"/>
                <a:cs typeface="Segoe UI" pitchFamily="34" charset="0"/>
              </a:rPr>
              <a:t>129085, Россия, Москва, ул. </a:t>
            </a:r>
            <a:r>
              <a:rPr lang="ru-RU" sz="1000" dirty="0" err="1" smtClean="0">
                <a:latin typeface="Segoe UI" pitchFamily="34" charset="0"/>
                <a:cs typeface="Segoe UI" pitchFamily="34" charset="0"/>
              </a:rPr>
              <a:t>Южнопортовая</a:t>
            </a:r>
            <a:r>
              <a:rPr lang="ru-RU" sz="1000" dirty="0" smtClean="0">
                <a:latin typeface="Segoe UI" pitchFamily="34" charset="0"/>
                <a:cs typeface="Segoe UI" pitchFamily="34" charset="0"/>
              </a:rPr>
              <a:t>, д.5, стр. 1-6, офис 430</a:t>
            </a:r>
          </a:p>
          <a:p>
            <a:pPr algn="ctr"/>
            <a:r>
              <a:rPr lang="ru-RU" sz="1000" dirty="0" smtClean="0">
                <a:latin typeface="Segoe UI" pitchFamily="34" charset="0"/>
                <a:cs typeface="Segoe UI" pitchFamily="34" charset="0"/>
              </a:rPr>
              <a:t>Т/Ф: +7 (49</a:t>
            </a:r>
            <a:r>
              <a:rPr lang="en-US" sz="1000" dirty="0" smtClean="0">
                <a:latin typeface="Segoe UI" pitchFamily="34" charset="0"/>
                <a:cs typeface="Segoe UI" pitchFamily="34" charset="0"/>
              </a:rPr>
              <a:t>5</a:t>
            </a:r>
            <a:r>
              <a:rPr lang="ru-RU" sz="1000" dirty="0" smtClean="0">
                <a:latin typeface="Segoe UI" pitchFamily="34" charset="0"/>
                <a:cs typeface="Segoe UI" pitchFamily="34" charset="0"/>
              </a:rPr>
              <a:t>) </a:t>
            </a:r>
            <a:r>
              <a:rPr lang="en-US" sz="1000" dirty="0" smtClean="0">
                <a:latin typeface="Segoe UI" pitchFamily="34" charset="0"/>
                <a:cs typeface="Segoe UI" pitchFamily="34" charset="0"/>
              </a:rPr>
              <a:t>589</a:t>
            </a:r>
            <a:r>
              <a:rPr lang="ru-RU" sz="1000" dirty="0" smtClean="0">
                <a:latin typeface="Segoe UI" pitchFamily="34" charset="0"/>
                <a:cs typeface="Segoe UI" pitchFamily="34" charset="0"/>
              </a:rPr>
              <a:t>-</a:t>
            </a:r>
            <a:r>
              <a:rPr lang="en-US" sz="1000" dirty="0" smtClean="0">
                <a:latin typeface="Segoe UI" pitchFamily="34" charset="0"/>
                <a:cs typeface="Segoe UI" pitchFamily="34" charset="0"/>
              </a:rPr>
              <a:t>15</a:t>
            </a:r>
            <a:r>
              <a:rPr lang="ru-RU" sz="1000" dirty="0" smtClean="0">
                <a:latin typeface="Segoe UI" pitchFamily="34" charset="0"/>
                <a:cs typeface="Segoe UI" pitchFamily="34" charset="0"/>
              </a:rPr>
              <a:t>-</a:t>
            </a:r>
            <a:r>
              <a:rPr lang="en-US" sz="1000" dirty="0" smtClean="0">
                <a:latin typeface="Segoe UI" pitchFamily="34" charset="0"/>
                <a:cs typeface="Segoe UI" pitchFamily="34" charset="0"/>
              </a:rPr>
              <a:t>95</a:t>
            </a:r>
            <a:r>
              <a:rPr lang="ru-RU" sz="1000" dirty="0" smtClean="0">
                <a:latin typeface="Segoe UI" pitchFamily="34" charset="0"/>
                <a:cs typeface="Segoe UI" pitchFamily="34" charset="0"/>
              </a:rPr>
              <a:t> | </a:t>
            </a:r>
            <a:r>
              <a:rPr lang="ru-RU" sz="1000" dirty="0" err="1" smtClean="0">
                <a:latin typeface="Segoe UI" pitchFamily="34" charset="0"/>
                <a:cs typeface="Segoe UI" pitchFamily="34" charset="0"/>
              </a:rPr>
              <a:t>info@contrust</a:t>
            </a:r>
            <a:r>
              <a:rPr lang="ru-RU" sz="1000" dirty="0" smtClean="0">
                <a:latin typeface="Segoe UI" pitchFamily="34" charset="0"/>
                <a:cs typeface="Segoe UI" pitchFamily="34" charset="0"/>
              </a:rPr>
              <a:t>-</a:t>
            </a:r>
            <a:r>
              <a:rPr lang="en-US" sz="1000" dirty="0" smtClean="0">
                <a:latin typeface="Segoe UI" pitchFamily="34" charset="0"/>
                <a:cs typeface="Segoe UI" pitchFamily="34" charset="0"/>
              </a:rPr>
              <a:t>e</a:t>
            </a:r>
            <a:r>
              <a:rPr lang="ru-RU" sz="1000" dirty="0" smtClean="0">
                <a:latin typeface="Segoe UI" pitchFamily="34" charset="0"/>
                <a:cs typeface="Segoe UI" pitchFamily="34" charset="0"/>
              </a:rPr>
              <a:t>.</a:t>
            </a:r>
            <a:r>
              <a:rPr lang="ru-RU" sz="1000" dirty="0" err="1" smtClean="0">
                <a:latin typeface="Segoe UI" pitchFamily="34" charset="0"/>
                <a:cs typeface="Segoe UI" pitchFamily="34" charset="0"/>
              </a:rPr>
              <a:t>ru</a:t>
            </a:r>
            <a:endParaRPr lang="ru-RU" sz="1000" dirty="0" smtClean="0"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en-US" sz="1000" dirty="0" err="1" smtClean="0">
                <a:latin typeface="Segoe UI" pitchFamily="34" charset="0"/>
                <a:cs typeface="Segoe UI" pitchFamily="34" charset="0"/>
              </a:rPr>
              <a:t>www.contrust-</a:t>
            </a:r>
            <a:r>
              <a:rPr lang="en-US" sz="1000" dirty="0" err="1">
                <a:latin typeface="Segoe UI" pitchFamily="34" charset="0"/>
                <a:cs typeface="Segoe UI" pitchFamily="34" charset="0"/>
              </a:rPr>
              <a:t>e</a:t>
            </a:r>
            <a:r>
              <a:rPr lang="en-US" sz="1000" dirty="0" err="1" smtClean="0">
                <a:latin typeface="Segoe UI" pitchFamily="34" charset="0"/>
                <a:cs typeface="Segoe UI" pitchFamily="34" charset="0"/>
              </a:rPr>
              <a:t>.ru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631D76"/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user\Мои документы\3.МАР\АНАЛИТИКА 2016\729_486_560e26e0a8463.jpg"/>
          <p:cNvPicPr>
            <a:picLocks noChangeAspect="1" noChangeArrowheads="1"/>
          </p:cNvPicPr>
          <p:nvPr/>
        </p:nvPicPr>
        <p:blipFill>
          <a:blip r:embed="rId2" cstate="print"/>
          <a:srcRect l="11794" r="9939"/>
          <a:stretch>
            <a:fillRect/>
          </a:stretch>
        </p:blipFill>
        <p:spPr bwMode="auto">
          <a:xfrm>
            <a:off x="107504" y="267494"/>
            <a:ext cx="4536504" cy="4145632"/>
          </a:xfrm>
          <a:prstGeom prst="rect">
            <a:avLst/>
          </a:prstGeom>
          <a:noFill/>
        </p:spPr>
      </p:pic>
      <p:sp>
        <p:nvSpPr>
          <p:cNvPr id="4" name="Прямоугольник 4"/>
          <p:cNvSpPr/>
          <p:nvPr/>
        </p:nvSpPr>
        <p:spPr>
          <a:xfrm>
            <a:off x="0" y="4714890"/>
            <a:ext cx="9144000" cy="428610"/>
          </a:xfrm>
          <a:prstGeom prst="rect">
            <a:avLst/>
          </a:prstGeom>
          <a:gradFill flip="none" rotWithShape="1">
            <a:gsLst>
              <a:gs pos="0">
                <a:srgbClr val="631D76">
                  <a:shade val="30000"/>
                  <a:satMod val="115000"/>
                </a:srgbClr>
              </a:gs>
              <a:gs pos="50000">
                <a:srgbClr val="631D76">
                  <a:shade val="67500"/>
                  <a:satMod val="115000"/>
                </a:srgbClr>
              </a:gs>
              <a:gs pos="100000">
                <a:srgbClr val="631D7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7956" y="4714890"/>
            <a:ext cx="122413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ONTRUST</a:t>
            </a:r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™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3131840" cy="47319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ru-RU" sz="6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56176" y="483518"/>
            <a:ext cx="2808312" cy="3960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ru-RU" sz="8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267494"/>
            <a:ext cx="2987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i="1" dirty="0" smtClean="0">
              <a:latin typeface="Book Antiqua" pitchFamily="18" charset="0"/>
            </a:endParaRPr>
          </a:p>
          <a:p>
            <a:endParaRPr lang="ru-RU" sz="2400" i="1" dirty="0">
              <a:latin typeface="Book Antiqua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716016" y="190943"/>
            <a:ext cx="417646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</a:rPr>
              <a:t>Россияне в I квартале 2016 года купили зарубежной недвижимости на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</a:rPr>
              <a:t>199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</a:rPr>
              <a:t>млн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</a:rPr>
              <a:t>долларов, приблизившись к историческому антирекорду I квартала 2009 года, когда объем таких сделок составил всего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</a:rPr>
              <a:t>178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</a:rPr>
              <a:t>млн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</a:rPr>
              <a:t>долларов, по данным ЦБ и подсчетам аналитиков рынка.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Эксперты указывают, что по сравнению с докризисным периодом 2014 года расходы граждан РФ на зарубежную недвижимость упали почти 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2,5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раза (в I квартале позапрошлого года объем сделок достигал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484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долларов). При этом сократилось не только число сделок, но и бюджет покупки: за два года он упал на минимум на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25%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29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3275856" cy="46599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ru-RU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Прямоугольник 4"/>
          <p:cNvSpPr/>
          <p:nvPr/>
        </p:nvSpPr>
        <p:spPr>
          <a:xfrm>
            <a:off x="0" y="4714890"/>
            <a:ext cx="9144000" cy="428610"/>
          </a:xfrm>
          <a:prstGeom prst="rect">
            <a:avLst/>
          </a:prstGeom>
          <a:gradFill flip="none" rotWithShape="1">
            <a:gsLst>
              <a:gs pos="0">
                <a:srgbClr val="631D76">
                  <a:shade val="30000"/>
                  <a:satMod val="115000"/>
                </a:srgbClr>
              </a:gs>
              <a:gs pos="50000">
                <a:srgbClr val="631D76">
                  <a:shade val="67500"/>
                  <a:satMod val="115000"/>
                </a:srgbClr>
              </a:gs>
              <a:gs pos="100000">
                <a:srgbClr val="631D7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7956" y="4714890"/>
            <a:ext cx="122413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ONTRUST</a:t>
            </a:r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™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3131840" cy="47319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ru-RU" sz="6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56176" y="483518"/>
            <a:ext cx="2808312" cy="3960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ru-RU" sz="8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267494"/>
            <a:ext cx="2987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i="1" dirty="0" smtClean="0">
              <a:latin typeface="Book Antiqua" pitchFamily="18" charset="0"/>
            </a:endParaRPr>
          </a:p>
          <a:p>
            <a:endParaRPr lang="ru-RU" sz="2400" i="1" dirty="0">
              <a:latin typeface="Book Antiqu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0"/>
            <a:ext cx="226774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rebuchet MS" pitchFamily="34" charset="0"/>
            </a:endParaRPr>
          </a:p>
          <a:p>
            <a:r>
              <a:rPr lang="ru-RU" sz="1900" dirty="0" smtClean="0">
                <a:latin typeface="Trebuchet MS" pitchFamily="34" charset="0"/>
              </a:rPr>
              <a:t>«Инвестиционные квартиры как чемодан без ручки.</a:t>
            </a:r>
          </a:p>
          <a:p>
            <a:r>
              <a:rPr lang="ru-RU" sz="1900" dirty="0" smtClean="0">
                <a:latin typeface="Trebuchet MS" pitchFamily="34" charset="0"/>
              </a:rPr>
              <a:t>По докризисным ценам продать невозможно, а со скидкой – жалко…»</a:t>
            </a:r>
            <a:r>
              <a:rPr lang="ru-RU" sz="2000" dirty="0" smtClean="0">
                <a:latin typeface="Trebuchet MS" pitchFamily="34" charset="0"/>
              </a:rPr>
              <a:t/>
            </a:r>
            <a:br>
              <a:rPr lang="ru-RU" sz="2000" dirty="0" smtClean="0">
                <a:latin typeface="Trebuchet MS" pitchFamily="34" charset="0"/>
              </a:rPr>
            </a:br>
            <a:endParaRPr lang="ru-RU" sz="2000" dirty="0" smtClean="0">
              <a:latin typeface="Trebuchet MS" pitchFamily="34" charset="0"/>
            </a:endParaRPr>
          </a:p>
          <a:p>
            <a:r>
              <a:rPr lang="ru-RU" sz="2000" dirty="0" smtClean="0">
                <a:latin typeface="Trebuchet MS" pitchFamily="34" charset="0"/>
              </a:rPr>
              <a:t>Олег </a:t>
            </a:r>
            <a:r>
              <a:rPr lang="ru-RU" sz="2000" dirty="0" err="1" smtClean="0">
                <a:latin typeface="Trebuchet MS" pitchFamily="34" charset="0"/>
              </a:rPr>
              <a:t>Репченко</a:t>
            </a:r>
            <a:endParaRPr lang="ru-RU" sz="2000" dirty="0" smtClean="0">
              <a:latin typeface="Trebuchet MS" pitchFamily="34" charset="0"/>
            </a:endParaRPr>
          </a:p>
          <a:p>
            <a:r>
              <a:rPr lang="ru-RU" sz="1200" dirty="0" smtClean="0">
                <a:latin typeface="Trebuchet MS" pitchFamily="34" charset="0"/>
              </a:rPr>
              <a:t>Руководитель Аналитического центра </a:t>
            </a:r>
            <a:r>
              <a:rPr lang="en-US" sz="1200" dirty="0" smtClean="0">
                <a:latin typeface="Trebuchet MS" pitchFamily="34" charset="0"/>
              </a:rPr>
              <a:t>IRN.RU</a:t>
            </a:r>
            <a:endParaRPr lang="ru-RU" sz="1200" dirty="0" smtClean="0">
              <a:latin typeface="Trebuchet MS" pitchFamily="34" charset="0"/>
            </a:endParaRPr>
          </a:p>
        </p:txBody>
      </p:sp>
      <p:pic>
        <p:nvPicPr>
          <p:cNvPr id="15" name="Рисунок 14" descr="чемода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41350" cy="47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329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user\Мои документы\3.МАР\АНАЛИТИКА 2015\Иллюстрации\мировая недвижимость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473199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355976" y="1203598"/>
            <a:ext cx="4680520" cy="2160240"/>
          </a:xfrm>
          <a:prstGeom prst="rect">
            <a:avLst/>
          </a:prstGeom>
          <a:solidFill>
            <a:srgbClr val="111C24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4"/>
          <p:cNvSpPr/>
          <p:nvPr/>
        </p:nvSpPr>
        <p:spPr>
          <a:xfrm>
            <a:off x="0" y="4714890"/>
            <a:ext cx="9144000" cy="428610"/>
          </a:xfrm>
          <a:prstGeom prst="rect">
            <a:avLst/>
          </a:prstGeom>
          <a:gradFill flip="none" rotWithShape="1">
            <a:gsLst>
              <a:gs pos="0">
                <a:srgbClr val="631D76">
                  <a:shade val="30000"/>
                  <a:satMod val="115000"/>
                </a:srgbClr>
              </a:gs>
              <a:gs pos="50000">
                <a:srgbClr val="631D76">
                  <a:shade val="67500"/>
                  <a:satMod val="115000"/>
                </a:srgbClr>
              </a:gs>
              <a:gs pos="100000">
                <a:srgbClr val="631D7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7956" y="4714890"/>
            <a:ext cx="122413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ONTRUST</a:t>
            </a:r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™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95486"/>
            <a:ext cx="4536504" cy="16561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ru-RU" sz="3200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endParaRPr lang="ru-RU" sz="3200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800" cap="all" dirty="0" smtClean="0">
                <a:solidFill>
                  <a:schemeClr val="bg1"/>
                </a:solidFill>
                <a:latin typeface="Trebuchet MS" pitchFamily="34" charset="0"/>
              </a:rPr>
              <a:t>Вся недвижимость мира в 36 раз дороже добытого золота!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355976" y="771550"/>
            <a:ext cx="4680520" cy="31239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ru-RU" sz="2200" dirty="0" smtClean="0">
                <a:solidFill>
                  <a:schemeClr val="bg1"/>
                </a:solidFill>
                <a:latin typeface="Trebuchet MS" pitchFamily="34" charset="0"/>
              </a:rPr>
              <a:t>Совокупная стоимость построенных объектов недвижимости в мире достигла $217 </a:t>
            </a:r>
            <a:r>
              <a:rPr lang="ru-RU" sz="2200" dirty="0" err="1" smtClean="0">
                <a:solidFill>
                  <a:schemeClr val="bg1"/>
                </a:solidFill>
                <a:latin typeface="Trebuchet MS" pitchFamily="34" charset="0"/>
              </a:rPr>
              <a:t>трлн</a:t>
            </a:r>
            <a:r>
              <a:rPr lang="ru-RU" sz="2200" dirty="0" smtClean="0">
                <a:solidFill>
                  <a:schemeClr val="bg1"/>
                </a:solidFill>
                <a:latin typeface="Trebuchet MS" pitchFamily="34" charset="0"/>
              </a:rPr>
              <a:t> по состоянию на начало 2016 года</a:t>
            </a:r>
            <a:endParaRPr lang="ru-RU" sz="2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54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123478"/>
            <a:ext cx="316835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Прямоугольник 4"/>
          <p:cNvSpPr/>
          <p:nvPr/>
        </p:nvSpPr>
        <p:spPr>
          <a:xfrm>
            <a:off x="0" y="4714890"/>
            <a:ext cx="9144000" cy="428610"/>
          </a:xfrm>
          <a:prstGeom prst="rect">
            <a:avLst/>
          </a:prstGeom>
          <a:gradFill flip="none" rotWithShape="1">
            <a:gsLst>
              <a:gs pos="0">
                <a:srgbClr val="631D76">
                  <a:shade val="30000"/>
                  <a:satMod val="115000"/>
                </a:srgbClr>
              </a:gs>
              <a:gs pos="50000">
                <a:srgbClr val="631D76">
                  <a:shade val="67500"/>
                  <a:satMod val="115000"/>
                </a:srgbClr>
              </a:gs>
              <a:gs pos="100000">
                <a:srgbClr val="631D7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7956" y="4714890"/>
            <a:ext cx="122413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ONTRUST</a:t>
            </a:r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™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9552" y="2715766"/>
            <a:ext cx="3600400" cy="1800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40% </a:t>
            </a:r>
            <a:r>
              <a:rPr lang="ru-RU" sz="4000" b="1" dirty="0" smtClean="0">
                <a:solidFill>
                  <a:schemeClr val="bg1"/>
                </a:solidFill>
                <a:latin typeface="Trebuchet MS" pitchFamily="34" charset="0"/>
              </a:rPr>
              <a:t>Россия</a:t>
            </a:r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88224" y="627534"/>
            <a:ext cx="2232248" cy="29523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ru-RU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3010" name="Picture 2" descr="C:\Documents and Settings\user\Мои документы\3.МАР\АНАЛИТИКА 2015\Иллюстрации\Кипр паспо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076056" cy="4731990"/>
          </a:xfrm>
          <a:prstGeom prst="rect">
            <a:avLst/>
          </a:prstGeom>
          <a:noFill/>
        </p:spPr>
      </p:pic>
      <p:pic>
        <p:nvPicPr>
          <p:cNvPr id="43011" name="Picture 3" descr="C:\Documents and Settings\user\Мои документы\3.МАР\АНАЛИТИКА 2015\Иллюстрации\Russian Newsletter_Unbranded.jpg"/>
          <p:cNvPicPr>
            <a:picLocks noChangeAspect="1" noChangeArrowheads="1"/>
          </p:cNvPicPr>
          <p:nvPr/>
        </p:nvPicPr>
        <p:blipFill>
          <a:blip r:embed="rId3" cstate="print"/>
          <a:srcRect r="32869"/>
          <a:stretch>
            <a:fillRect/>
          </a:stretch>
        </p:blipFill>
        <p:spPr bwMode="auto">
          <a:xfrm>
            <a:off x="5004048" y="1"/>
            <a:ext cx="4139951" cy="4731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329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Мои документы\3.МАР\АНАЛИТИКА 2016\болгария_несебр_scale_800x600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4968213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123478"/>
            <a:ext cx="316835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</a:rPr>
              <a:t>БОЛГАРИЯ</a:t>
            </a:r>
            <a:endParaRPr lang="ru-RU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Прямоугольник 4"/>
          <p:cNvSpPr/>
          <p:nvPr/>
        </p:nvSpPr>
        <p:spPr>
          <a:xfrm>
            <a:off x="0" y="4714890"/>
            <a:ext cx="9144000" cy="428610"/>
          </a:xfrm>
          <a:prstGeom prst="rect">
            <a:avLst/>
          </a:prstGeom>
          <a:gradFill flip="none" rotWithShape="1">
            <a:gsLst>
              <a:gs pos="0">
                <a:srgbClr val="631D76">
                  <a:shade val="30000"/>
                  <a:satMod val="115000"/>
                </a:srgbClr>
              </a:gs>
              <a:gs pos="50000">
                <a:srgbClr val="631D76">
                  <a:shade val="67500"/>
                  <a:satMod val="115000"/>
                </a:srgbClr>
              </a:gs>
              <a:gs pos="100000">
                <a:srgbClr val="631D7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7956" y="4714890"/>
            <a:ext cx="122413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ONTRUST</a:t>
            </a:r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™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9552" y="2715766"/>
            <a:ext cx="3600400" cy="1800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ru-RU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88224" y="627534"/>
            <a:ext cx="2232248" cy="29523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ru-RU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4572000" y="195486"/>
            <a:ext cx="4392488" cy="1728192"/>
          </a:xfrm>
          <a:prstGeom prst="rect">
            <a:avLst/>
          </a:prstGeom>
          <a:solidFill>
            <a:srgbClr val="111C24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</a:rPr>
              <a:t>  Недвижимость у моря: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</a:rPr>
              <a:t> «</a:t>
            </a:r>
            <a:r>
              <a:rPr lang="ru-RU" b="1" dirty="0" err="1" smtClean="0">
                <a:solidFill>
                  <a:schemeClr val="bg1"/>
                </a:solidFill>
                <a:latin typeface="Trebuchet MS" pitchFamily="34" charset="0"/>
              </a:rPr>
              <a:t>Вторичка</a:t>
            </a:r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</a:rPr>
              <a:t>»    - от €450 / кв. м, 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</a:rPr>
              <a:t>  Новостройки - от €600-800 / кв. м; 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  <a:latin typeface="Trebuchet MS" pitchFamily="34" charset="0"/>
              </a:rPr>
              <a:t>  София - €900-1000 /кв.м.</a:t>
            </a:r>
          </a:p>
        </p:txBody>
      </p:sp>
    </p:spTree>
    <p:extLst>
      <p:ext uri="{BB962C8B-B14F-4D97-AF65-F5344CB8AC3E}">
        <p14:creationId xmlns:p14="http://schemas.microsoft.com/office/powerpoint/2010/main" xmlns="" val="255329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/>
        </p:nvSpPr>
        <p:spPr>
          <a:xfrm>
            <a:off x="0" y="4714890"/>
            <a:ext cx="9144000" cy="428610"/>
          </a:xfrm>
          <a:prstGeom prst="rect">
            <a:avLst/>
          </a:prstGeom>
          <a:gradFill flip="none" rotWithShape="1">
            <a:gsLst>
              <a:gs pos="0">
                <a:srgbClr val="631D76">
                  <a:shade val="30000"/>
                  <a:satMod val="115000"/>
                </a:srgbClr>
              </a:gs>
              <a:gs pos="50000">
                <a:srgbClr val="631D76">
                  <a:shade val="67500"/>
                  <a:satMod val="115000"/>
                </a:srgbClr>
              </a:gs>
              <a:gs pos="100000">
                <a:srgbClr val="631D7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7956" y="4714890"/>
            <a:ext cx="122413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ONTRUST</a:t>
            </a:r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™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355976" y="771550"/>
            <a:ext cx="4680520" cy="31239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endParaRPr lang="ru-RU" sz="2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3568" y="0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ТОП – 20 стран мира для россиян. Места 20-11.</a:t>
            </a:r>
          </a:p>
        </p:txBody>
      </p:sp>
      <p:graphicFrame>
        <p:nvGraphicFramePr>
          <p:cNvPr id="85" name="Таблица 84"/>
          <p:cNvGraphicFramePr>
            <a:graphicFrameLocks noGrp="1"/>
          </p:cNvGraphicFramePr>
          <p:nvPr/>
        </p:nvGraphicFramePr>
        <p:xfrm>
          <a:off x="0" y="555524"/>
          <a:ext cx="9144000" cy="4257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08"/>
                <a:gridCol w="1656184"/>
                <a:gridCol w="1944216"/>
                <a:gridCol w="1944216"/>
                <a:gridCol w="2555776"/>
              </a:tblGrid>
              <a:tr h="379679">
                <a:tc>
                  <a:txBody>
                    <a:bodyPr/>
                    <a:lstStyle/>
                    <a:p>
                      <a:r>
                        <a:rPr lang="ru-RU" dirty="0" smtClean="0"/>
                        <a:t>Рейтинг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Динамика 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Динамика 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Импульс динамики</a:t>
                      </a:r>
                      <a:endParaRPr lang="ru-RU" dirty="0"/>
                    </a:p>
                  </a:txBody>
                  <a:tcPr/>
                </a:tc>
              </a:tr>
              <a:tr h="3796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Доминиканская Республика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0,39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- 0,22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                               Импульс отрицательной</a:t>
                      </a:r>
                    </a:p>
                    <a:p>
                      <a:r>
                        <a:rPr lang="ru-RU" sz="1000" dirty="0" smtClean="0"/>
                        <a:t>                                динамики менее 1%</a:t>
                      </a:r>
                      <a:endParaRPr lang="ru-RU" sz="1000" dirty="0"/>
                    </a:p>
                  </a:txBody>
                  <a:tcPr/>
                </a:tc>
              </a:tr>
              <a:tr h="3796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Швейцария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1,80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1,83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                               Импульс положительной</a:t>
                      </a:r>
                    </a:p>
                    <a:p>
                      <a:r>
                        <a:rPr lang="ru-RU" sz="1000" dirty="0" smtClean="0"/>
                        <a:t>                                динамики менее 1%</a:t>
                      </a:r>
                      <a:endParaRPr lang="ru-RU" dirty="0"/>
                    </a:p>
                  </a:txBody>
                  <a:tcPr/>
                </a:tc>
              </a:tr>
              <a:tr h="3796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Хорватия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0,27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3,81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Импульс положительной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динамики более 1%</a:t>
                      </a:r>
                    </a:p>
                  </a:txBody>
                  <a:tcPr/>
                </a:tc>
              </a:tr>
              <a:tr h="3796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Великобритания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7,80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4,05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                               Импульс отрицательной</a:t>
                      </a:r>
                    </a:p>
                    <a:p>
                      <a:r>
                        <a:rPr lang="ru-RU" sz="1000" dirty="0" smtClean="0"/>
                        <a:t>                                динамики более 1%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96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Словения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800" b="0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-</a:t>
                      </a:r>
                      <a:endParaRPr lang="ru-RU" b="0" dirty="0"/>
                    </a:p>
                  </a:txBody>
                  <a:tcPr/>
                </a:tc>
              </a:tr>
              <a:tr h="3796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Таиланд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5,32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1,98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96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Португалия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- 0,52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3,99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96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Латвия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3,70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2,48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96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Финляндия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- 2,17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96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Кипр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- 6,47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0,56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6" name="Стрелка вниз 85"/>
          <p:cNvSpPr/>
          <p:nvPr/>
        </p:nvSpPr>
        <p:spPr>
          <a:xfrm rot="-2700000">
            <a:off x="6866984" y="1014309"/>
            <a:ext cx="180000" cy="252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87" name="Стрелка вверх 86"/>
          <p:cNvSpPr/>
          <p:nvPr/>
        </p:nvSpPr>
        <p:spPr>
          <a:xfrm rot="2700000">
            <a:off x="6866982" y="1446357"/>
            <a:ext cx="180000" cy="2520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88" name="Стрелка вверх 87"/>
          <p:cNvSpPr/>
          <p:nvPr/>
        </p:nvSpPr>
        <p:spPr>
          <a:xfrm>
            <a:off x="6876256" y="1779662"/>
            <a:ext cx="180000" cy="252000"/>
          </a:xfrm>
          <a:prstGeom prst="upArrow">
            <a:avLst/>
          </a:prstGeom>
          <a:solidFill>
            <a:srgbClr val="3820EC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89" name="Стрелка вверх 88"/>
          <p:cNvSpPr/>
          <p:nvPr/>
        </p:nvSpPr>
        <p:spPr>
          <a:xfrm>
            <a:off x="6876256" y="3363838"/>
            <a:ext cx="180000" cy="252000"/>
          </a:xfrm>
          <a:prstGeom prst="upArrow">
            <a:avLst/>
          </a:prstGeom>
          <a:solidFill>
            <a:srgbClr val="3820EC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90" name="Стрелка вверх 89"/>
          <p:cNvSpPr/>
          <p:nvPr/>
        </p:nvSpPr>
        <p:spPr>
          <a:xfrm>
            <a:off x="6876256" y="4083918"/>
            <a:ext cx="180000" cy="252000"/>
          </a:xfrm>
          <a:prstGeom prst="upArrow">
            <a:avLst/>
          </a:prstGeom>
          <a:solidFill>
            <a:srgbClr val="3820EC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91" name="Стрелка вверх 90"/>
          <p:cNvSpPr/>
          <p:nvPr/>
        </p:nvSpPr>
        <p:spPr>
          <a:xfrm>
            <a:off x="6876256" y="4515966"/>
            <a:ext cx="180000" cy="252000"/>
          </a:xfrm>
          <a:prstGeom prst="upArrow">
            <a:avLst/>
          </a:prstGeom>
          <a:solidFill>
            <a:srgbClr val="3820EC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92" name="Стрелка вниз 91"/>
          <p:cNvSpPr/>
          <p:nvPr/>
        </p:nvSpPr>
        <p:spPr>
          <a:xfrm>
            <a:off x="6876256" y="2211710"/>
            <a:ext cx="180000" cy="25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93" name="Стрелка вниз 92"/>
          <p:cNvSpPr/>
          <p:nvPr/>
        </p:nvSpPr>
        <p:spPr>
          <a:xfrm>
            <a:off x="6876256" y="2931790"/>
            <a:ext cx="180000" cy="25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95" name="Стрелка вниз 94"/>
          <p:cNvSpPr/>
          <p:nvPr/>
        </p:nvSpPr>
        <p:spPr>
          <a:xfrm>
            <a:off x="6876256" y="3723878"/>
            <a:ext cx="180000" cy="25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xmlns="" val="200954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/>
        </p:nvSpPr>
        <p:spPr>
          <a:xfrm>
            <a:off x="0" y="4714890"/>
            <a:ext cx="9144000" cy="428610"/>
          </a:xfrm>
          <a:prstGeom prst="rect">
            <a:avLst/>
          </a:prstGeom>
          <a:gradFill flip="none" rotWithShape="1">
            <a:gsLst>
              <a:gs pos="0">
                <a:srgbClr val="631D76">
                  <a:shade val="30000"/>
                  <a:satMod val="115000"/>
                </a:srgbClr>
              </a:gs>
              <a:gs pos="50000">
                <a:srgbClr val="631D76">
                  <a:shade val="67500"/>
                  <a:satMod val="115000"/>
                </a:srgbClr>
              </a:gs>
              <a:gs pos="100000">
                <a:srgbClr val="631D7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7956" y="4714890"/>
            <a:ext cx="122413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en-US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ONTRUST</a:t>
            </a:r>
            <a:r>
              <a:rPr lang="ru-RU" sz="8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™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355976" y="771550"/>
            <a:ext cx="4680520" cy="31239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endParaRPr lang="ru-RU" sz="2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3568" y="0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ТОП – 20 стран мира для россиян. Места 10-01.</a:t>
            </a:r>
          </a:p>
        </p:txBody>
      </p:sp>
      <p:graphicFrame>
        <p:nvGraphicFramePr>
          <p:cNvPr id="85" name="Таблица 84"/>
          <p:cNvGraphicFramePr>
            <a:graphicFrameLocks noGrp="1"/>
          </p:cNvGraphicFramePr>
          <p:nvPr/>
        </p:nvGraphicFramePr>
        <p:xfrm>
          <a:off x="0" y="514244"/>
          <a:ext cx="9144000" cy="4289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08"/>
                <a:gridCol w="1656184"/>
                <a:gridCol w="1944216"/>
                <a:gridCol w="1944216"/>
                <a:gridCol w="2555776"/>
              </a:tblGrid>
              <a:tr h="379679">
                <a:tc>
                  <a:txBody>
                    <a:bodyPr/>
                    <a:lstStyle/>
                    <a:p>
                      <a:r>
                        <a:rPr lang="ru-RU" dirty="0" smtClean="0"/>
                        <a:t>Рейтинг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Динамика 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Динамика 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Импульс динамики</a:t>
                      </a:r>
                      <a:endParaRPr lang="ru-RU" dirty="0"/>
                    </a:p>
                  </a:txBody>
                  <a:tcPr/>
                </a:tc>
              </a:tr>
              <a:tr h="3796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ФРАНЦИЯ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                               </a:t>
                      </a:r>
                      <a:endParaRPr lang="ru-RU" sz="1000" dirty="0"/>
                    </a:p>
                  </a:txBody>
                  <a:tcPr/>
                </a:tc>
              </a:tr>
              <a:tr h="3796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ТУРЦИЯ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11,88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14,32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dirty="0" smtClean="0"/>
                        <a:t>                               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Импульс положительной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динамики более 1%</a:t>
                      </a:r>
                      <a:endParaRPr lang="ru-RU" dirty="0"/>
                    </a:p>
                  </a:txBody>
                  <a:tcPr/>
                </a:tc>
              </a:tr>
              <a:tr h="3796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ЧЕХИЯ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0,25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1,62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Импульс положительной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динамики более 1%</a:t>
                      </a:r>
                    </a:p>
                  </a:txBody>
                  <a:tcPr/>
                </a:tc>
              </a:tr>
              <a:tr h="3796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США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3,75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4,65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Импульс положительной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динамики менее 1%</a:t>
                      </a:r>
                    </a:p>
                  </a:txBody>
                  <a:tcPr/>
                </a:tc>
              </a:tr>
              <a:tr h="3796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ЧЕРНОГОРИЯ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- 0,65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- 1,30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400" dirty="0" smtClean="0"/>
                        <a:t>               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Импульс отрицательной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динамики менее 1%</a:t>
                      </a:r>
                    </a:p>
                  </a:txBody>
                  <a:tcPr/>
                </a:tc>
              </a:tr>
              <a:tr h="3796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ГРЕЦИЯ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- 3,93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- 4,91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967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ИТАЛИЯ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dirty="0" smtClean="0"/>
                        <a:t>     </a:t>
                      </a:r>
                      <a:r>
                        <a:rPr lang="ru-RU" sz="1400" b="1" kern="1200" cap="all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</a:tr>
              <a:tr h="379679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A249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cap="all" baseline="0" dirty="0" smtClean="0">
                          <a:solidFill>
                            <a:srgbClr val="00A249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ГЕРМАНИЯ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cap="all" baseline="0" dirty="0" smtClean="0">
                          <a:solidFill>
                            <a:srgbClr val="00A249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1,83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cap="all" baseline="0" dirty="0" smtClean="0">
                          <a:solidFill>
                            <a:srgbClr val="00A249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7,62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A249"/>
                        </a:solidFill>
                      </a:endParaRPr>
                    </a:p>
                  </a:txBody>
                  <a:tcPr/>
                </a:tc>
              </a:tr>
              <a:tr h="379679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00FF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cap="all" baseline="0" dirty="0" smtClean="0">
                          <a:solidFill>
                            <a:srgbClr val="0000FF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БОЛГАРИЯ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cap="all" baseline="0" dirty="0" smtClean="0">
                          <a:solidFill>
                            <a:srgbClr val="0000FF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- 2,18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cap="all" baseline="0" dirty="0" smtClean="0">
                          <a:solidFill>
                            <a:srgbClr val="0000FF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- 1,30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2448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cap="all" baseline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ИСПАНИЯ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cap="all" baseline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- 1,96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cap="all" baseline="0" dirty="0" smtClean="0">
                          <a:solidFill>
                            <a:srgbClr val="FF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 - 1,71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7" name="Стрелка вверх 86"/>
          <p:cNvSpPr/>
          <p:nvPr/>
        </p:nvSpPr>
        <p:spPr>
          <a:xfrm rot="2700000">
            <a:off x="6866983" y="2166437"/>
            <a:ext cx="180000" cy="2520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88" name="Стрелка вверх 87"/>
          <p:cNvSpPr/>
          <p:nvPr/>
        </p:nvSpPr>
        <p:spPr>
          <a:xfrm>
            <a:off x="6876256" y="1779662"/>
            <a:ext cx="180000" cy="252000"/>
          </a:xfrm>
          <a:prstGeom prst="upArrow">
            <a:avLst/>
          </a:prstGeom>
          <a:solidFill>
            <a:srgbClr val="3820EC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89" name="Стрелка вверх 88"/>
          <p:cNvSpPr/>
          <p:nvPr/>
        </p:nvSpPr>
        <p:spPr>
          <a:xfrm>
            <a:off x="6876256" y="1419622"/>
            <a:ext cx="180000" cy="252000"/>
          </a:xfrm>
          <a:prstGeom prst="upArrow">
            <a:avLst/>
          </a:prstGeom>
          <a:solidFill>
            <a:srgbClr val="3820EC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6" name="Стрелка вниз 15"/>
          <p:cNvSpPr/>
          <p:nvPr/>
        </p:nvSpPr>
        <p:spPr>
          <a:xfrm rot="-2700000">
            <a:off x="6866983" y="2598485"/>
            <a:ext cx="180000" cy="252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7" name="Стрелка вверх 16"/>
          <p:cNvSpPr/>
          <p:nvPr/>
        </p:nvSpPr>
        <p:spPr>
          <a:xfrm rot="2700000">
            <a:off x="6866983" y="4470694"/>
            <a:ext cx="180000" cy="2520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8" name="Стрелка вверх 17"/>
          <p:cNvSpPr/>
          <p:nvPr/>
        </p:nvSpPr>
        <p:spPr>
          <a:xfrm rot="2700000">
            <a:off x="6866984" y="4110654"/>
            <a:ext cx="180000" cy="2520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19" name="Стрелка вверх 18"/>
          <p:cNvSpPr/>
          <p:nvPr/>
        </p:nvSpPr>
        <p:spPr>
          <a:xfrm>
            <a:off x="6876256" y="3723878"/>
            <a:ext cx="180000" cy="252000"/>
          </a:xfrm>
          <a:prstGeom prst="upArrow">
            <a:avLst/>
          </a:prstGeom>
          <a:solidFill>
            <a:srgbClr val="3820EC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20" name="Стрелка вниз 19"/>
          <p:cNvSpPr/>
          <p:nvPr/>
        </p:nvSpPr>
        <p:spPr>
          <a:xfrm rot="-2700000">
            <a:off x="6866982" y="2958525"/>
            <a:ext cx="180000" cy="2520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xmlns="" val="200954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34918</TotalTime>
  <Words>969</Words>
  <Application>Microsoft Office PowerPoint</Application>
  <PresentationFormat>Экран (16:9)</PresentationFormat>
  <Paragraphs>321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</dc:creator>
  <cp:lastModifiedBy>user</cp:lastModifiedBy>
  <cp:revision>3421</cp:revision>
  <dcterms:created xsi:type="dcterms:W3CDTF">2010-11-18T08:56:20Z</dcterms:created>
  <dcterms:modified xsi:type="dcterms:W3CDTF">2016-08-29T23:54:11Z</dcterms:modified>
</cp:coreProperties>
</file>